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7" r:id="rId6"/>
    <p:sldId id="257" r:id="rId7"/>
    <p:sldId id="258" r:id="rId8"/>
    <p:sldId id="260" r:id="rId9"/>
    <p:sldId id="262" r:id="rId10"/>
    <p:sldId id="266" r:id="rId11"/>
    <p:sldId id="259" r:id="rId12"/>
    <p:sldId id="263" r:id="rId13"/>
    <p:sldId id="264" r:id="rId14"/>
    <p:sldId id="265"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38D214-50BA-7147-E3C2-D3C4114E642F}" name="Lamirande, Brigitte" initials="BL" userId="S::brigitte.lamirande@nrcan-rncan.gc.ca::ebeaa935-4f76-4de1-9e4f-43c314db8f6e" providerId="AD"/>
  <p188:author id="{A6FC711D-AF79-F3FF-2571-86713CBE6117}" name="Julien, Muriel (she, her | elle, elle)" initials="MJ" userId="S::muriel.julien@nrcan-rncan.gc.ca::0ccef7f0-3aa9-4cf0-998d-8d756ddfad6b" providerId="AD"/>
  <p188:author id="{632154D2-E300-1A87-4B7E-A81FB46B11E6}" name="Hirschkorn, Kristine (she, her | elle, elle)" initials="KH" userId="S::kristine.hirschkorn@nrcan-rncan.gc.ca::6e70cf57-c11c-4269-b359-fc04ae9dc341"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7" autoAdjust="0"/>
    <p:restoredTop sz="88256" autoAdjust="0"/>
  </p:normalViewPr>
  <p:slideViewPr>
    <p:cSldViewPr snapToGrid="0">
      <p:cViewPr varScale="1">
        <p:scale>
          <a:sx n="73" d="100"/>
          <a:sy n="73" d="100"/>
        </p:scale>
        <p:origin x="936"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rschkorn, Kristine (she, her | elle, elle)" userId="6e70cf57-c11c-4269-b359-fc04ae9dc341" providerId="ADAL" clId="{D6D0C86C-A575-43D1-80F7-F4B1232F994E}"/>
    <pc:docChg chg="delSld">
      <pc:chgData name="Hirschkorn, Kristine (she, her | elle, elle)" userId="6e70cf57-c11c-4269-b359-fc04ae9dc341" providerId="ADAL" clId="{D6D0C86C-A575-43D1-80F7-F4B1232F994E}" dt="2024-12-20T16:21:28.307" v="0" actId="47"/>
      <pc:docMkLst>
        <pc:docMk/>
      </pc:docMkLst>
      <pc:sldChg chg="del">
        <pc:chgData name="Hirschkorn, Kristine (she, her | elle, elle)" userId="6e70cf57-c11c-4269-b359-fc04ae9dc341" providerId="ADAL" clId="{D6D0C86C-A575-43D1-80F7-F4B1232F994E}" dt="2024-12-20T16:21:28.307" v="0" actId="47"/>
        <pc:sldMkLst>
          <pc:docMk/>
          <pc:sldMk cId="4079491804" sldId="269"/>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12" name="Image 11">
            <a:extLst>
              <a:ext uri="{FF2B5EF4-FFF2-40B4-BE49-F238E27FC236}">
                <a16:creationId xmlns:a16="http://schemas.microsoft.com/office/drawing/2014/main" id="{B5A38F04-FB25-55C7-3F47-6B653B0F3345}"/>
              </a:ext>
            </a:extLst>
          </p:cNvPr>
          <p:cNvPicPr>
            <a:picLocks noChangeAspect="1"/>
          </p:cNvPicPr>
          <p:nvPr userDrawn="1"/>
        </p:nvPicPr>
        <p:blipFill>
          <a:blip r:embed="rId2"/>
          <a:stretch>
            <a:fillRect/>
          </a:stretch>
        </p:blipFill>
        <p:spPr>
          <a:xfrm>
            <a:off x="8540761" y="6331559"/>
            <a:ext cx="3561905" cy="523810"/>
          </a:xfrm>
          <a:prstGeom prst="rect">
            <a:avLst/>
          </a:prstGeom>
        </p:spPr>
      </p:pic>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spTree>
    <p:extLst>
      <p:ext uri="{BB962C8B-B14F-4D97-AF65-F5344CB8AC3E}">
        <p14:creationId xmlns:p14="http://schemas.microsoft.com/office/powerpoint/2010/main" val="113081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7" name="Image 6">
            <a:extLst>
              <a:ext uri="{FF2B5EF4-FFF2-40B4-BE49-F238E27FC236}">
                <a16:creationId xmlns:a16="http://schemas.microsoft.com/office/drawing/2014/main" id="{FD5F601E-4971-5AF8-D184-0D638E5A935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099024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pic>
        <p:nvPicPr>
          <p:cNvPr id="7" name="Image 6">
            <a:extLst>
              <a:ext uri="{FF2B5EF4-FFF2-40B4-BE49-F238E27FC236}">
                <a16:creationId xmlns:a16="http://schemas.microsoft.com/office/drawing/2014/main" id="{C5AE1ED0-AE0D-89AF-F27A-AB075F2DC4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2100768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7" name="Image 6">
            <a:extLst>
              <a:ext uri="{FF2B5EF4-FFF2-40B4-BE49-F238E27FC236}">
                <a16:creationId xmlns:a16="http://schemas.microsoft.com/office/drawing/2014/main" id="{96E2D6B2-2488-F80B-2572-5BF428E8DA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10111154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pic>
        <p:nvPicPr>
          <p:cNvPr id="7" name="Image 6">
            <a:extLst>
              <a:ext uri="{FF2B5EF4-FFF2-40B4-BE49-F238E27FC236}">
                <a16:creationId xmlns:a16="http://schemas.microsoft.com/office/drawing/2014/main" id="{933915BD-07D2-FB5F-8BC6-E5536F4C95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046216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7" name="Image 6">
            <a:extLst>
              <a:ext uri="{FF2B5EF4-FFF2-40B4-BE49-F238E27FC236}">
                <a16:creationId xmlns:a16="http://schemas.microsoft.com/office/drawing/2014/main" id="{BA4642A1-F0C3-E12C-BD27-7EBBE1C178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3858941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7" name="Image 6">
            <a:extLst>
              <a:ext uri="{FF2B5EF4-FFF2-40B4-BE49-F238E27FC236}">
                <a16:creationId xmlns:a16="http://schemas.microsoft.com/office/drawing/2014/main" id="{EEE72DF4-5FB7-273D-88FF-5CF82B2F4B9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18333304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7" name="Image 6">
            <a:extLst>
              <a:ext uri="{FF2B5EF4-FFF2-40B4-BE49-F238E27FC236}">
                <a16:creationId xmlns:a16="http://schemas.microsoft.com/office/drawing/2014/main" id="{3BBBDEB1-1BEF-B671-7B68-EB4A3CB2C83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23137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9" name="Image 8">
            <a:extLst>
              <a:ext uri="{FF2B5EF4-FFF2-40B4-BE49-F238E27FC236}">
                <a16:creationId xmlns:a16="http://schemas.microsoft.com/office/drawing/2014/main" id="{192DB487-C243-A32E-5964-1ED919348341}"/>
              </a:ext>
            </a:extLst>
          </p:cNvPr>
          <p:cNvPicPr>
            <a:picLocks noChangeAspect="1"/>
          </p:cNvPicPr>
          <p:nvPr userDrawn="1"/>
        </p:nvPicPr>
        <p:blipFill>
          <a:blip r:embed="rId2"/>
          <a:stretch>
            <a:fillRect/>
          </a:stretch>
        </p:blipFill>
        <p:spPr>
          <a:xfrm>
            <a:off x="8540761" y="6331559"/>
            <a:ext cx="3561905" cy="523810"/>
          </a:xfrm>
          <a:prstGeom prst="rect">
            <a:avLst/>
          </a:prstGeom>
        </p:spPr>
      </p:pic>
    </p:spTree>
    <p:extLst>
      <p:ext uri="{BB962C8B-B14F-4D97-AF65-F5344CB8AC3E}">
        <p14:creationId xmlns:p14="http://schemas.microsoft.com/office/powerpoint/2010/main" val="2315252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046D6E-909D-46E5-94EA-B2632584CA96}" type="datetimeFigureOut">
              <a:rPr lang="en-CA" smtClean="0"/>
              <a:t>2024-12-20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5E1AF11E-C8E7-47A3-ACFA-D6C8CD07EA6C}" type="slidenum">
              <a:rPr lang="en-CA" smtClean="0"/>
              <a:t>‹#›</a:t>
            </a:fld>
            <a:endParaRPr lang="en-CA"/>
          </a:p>
        </p:txBody>
      </p:sp>
      <p:pic>
        <p:nvPicPr>
          <p:cNvPr id="7" name="Image 6">
            <a:extLst>
              <a:ext uri="{FF2B5EF4-FFF2-40B4-BE49-F238E27FC236}">
                <a16:creationId xmlns:a16="http://schemas.microsoft.com/office/drawing/2014/main" id="{813A21F7-584B-A4B1-B190-7A6C2464AF8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1838328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046D6E-909D-46E5-94EA-B2632584CA96}" type="datetimeFigureOut">
              <a:rPr lang="en-CA" smtClean="0"/>
              <a:t>2024-12-20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E1AF11E-C8E7-47A3-ACFA-D6C8CD07EA6C}" type="slidenum">
              <a:rPr lang="en-CA" smtClean="0"/>
              <a:t>‹#›</a:t>
            </a:fld>
            <a:endParaRPr lang="en-CA"/>
          </a:p>
        </p:txBody>
      </p:sp>
      <p:pic>
        <p:nvPicPr>
          <p:cNvPr id="8" name="Image 7">
            <a:extLst>
              <a:ext uri="{FF2B5EF4-FFF2-40B4-BE49-F238E27FC236}">
                <a16:creationId xmlns:a16="http://schemas.microsoft.com/office/drawing/2014/main" id="{7C56ECB9-06FD-42F2-851D-72C2631460A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922872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046D6E-909D-46E5-94EA-B2632584CA96}" type="datetimeFigureOut">
              <a:rPr lang="en-CA" smtClean="0"/>
              <a:t>2024-12-20</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5E1AF11E-C8E7-47A3-ACFA-D6C8CD07EA6C}" type="slidenum">
              <a:rPr lang="en-CA" smtClean="0"/>
              <a:t>‹#›</a:t>
            </a:fld>
            <a:endParaRPr lang="en-CA"/>
          </a:p>
        </p:txBody>
      </p:sp>
      <p:pic>
        <p:nvPicPr>
          <p:cNvPr id="10" name="Image 9">
            <a:extLst>
              <a:ext uri="{FF2B5EF4-FFF2-40B4-BE49-F238E27FC236}">
                <a16:creationId xmlns:a16="http://schemas.microsoft.com/office/drawing/2014/main" id="{2C7CE651-6382-FE49-C27F-FF8464CE867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074490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046D6E-909D-46E5-94EA-B2632584CA96}" type="datetimeFigureOut">
              <a:rPr lang="en-CA" smtClean="0"/>
              <a:t>2024-12-20</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5E1AF11E-C8E7-47A3-ACFA-D6C8CD07EA6C}" type="slidenum">
              <a:rPr lang="en-CA" smtClean="0"/>
              <a:t>‹#›</a:t>
            </a:fld>
            <a:endParaRPr lang="en-CA"/>
          </a:p>
        </p:txBody>
      </p:sp>
      <p:pic>
        <p:nvPicPr>
          <p:cNvPr id="6" name="Image 5">
            <a:extLst>
              <a:ext uri="{FF2B5EF4-FFF2-40B4-BE49-F238E27FC236}">
                <a16:creationId xmlns:a16="http://schemas.microsoft.com/office/drawing/2014/main" id="{C81C3047-DDD3-0D66-B946-30F49FA3B08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235816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46D6E-909D-46E5-94EA-B2632584CA96}" type="datetimeFigureOut">
              <a:rPr lang="en-CA" smtClean="0"/>
              <a:t>2024-12-20</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5E1AF11E-C8E7-47A3-ACFA-D6C8CD07EA6C}" type="slidenum">
              <a:rPr lang="en-CA" smtClean="0"/>
              <a:t>‹#›</a:t>
            </a:fld>
            <a:endParaRPr lang="en-CA"/>
          </a:p>
        </p:txBody>
      </p:sp>
      <p:pic>
        <p:nvPicPr>
          <p:cNvPr id="5" name="Image 4">
            <a:extLst>
              <a:ext uri="{FF2B5EF4-FFF2-40B4-BE49-F238E27FC236}">
                <a16:creationId xmlns:a16="http://schemas.microsoft.com/office/drawing/2014/main" id="{B088CB8D-476C-B369-45D8-1F1DC11B377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471362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B046D6E-909D-46E5-94EA-B2632584CA96}" type="datetimeFigureOut">
              <a:rPr lang="en-CA" smtClean="0"/>
              <a:t>2024-12-20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E1AF11E-C8E7-47A3-ACFA-D6C8CD07EA6C}" type="slidenum">
              <a:rPr lang="en-CA" smtClean="0"/>
              <a:t>‹#›</a:t>
            </a:fld>
            <a:endParaRPr lang="en-CA"/>
          </a:p>
        </p:txBody>
      </p:sp>
      <p:pic>
        <p:nvPicPr>
          <p:cNvPr id="8" name="Image 7">
            <a:extLst>
              <a:ext uri="{FF2B5EF4-FFF2-40B4-BE49-F238E27FC236}">
                <a16:creationId xmlns:a16="http://schemas.microsoft.com/office/drawing/2014/main" id="{2EF5C178-84D7-F5A9-BA0F-827E6412CE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3337991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B046D6E-909D-46E5-94EA-B2632584CA96}" type="datetimeFigureOut">
              <a:rPr lang="en-CA" smtClean="0"/>
              <a:t>2024-12-20</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5E1AF11E-C8E7-47A3-ACFA-D6C8CD07EA6C}" type="slidenum">
              <a:rPr lang="en-CA" smtClean="0"/>
              <a:t>‹#›</a:t>
            </a:fld>
            <a:endParaRPr lang="en-CA"/>
          </a:p>
        </p:txBody>
      </p:sp>
      <p:pic>
        <p:nvPicPr>
          <p:cNvPr id="8" name="Image 7">
            <a:extLst>
              <a:ext uri="{FF2B5EF4-FFF2-40B4-BE49-F238E27FC236}">
                <a16:creationId xmlns:a16="http://schemas.microsoft.com/office/drawing/2014/main" id="{1799050F-0BC3-C4B6-A43D-FE37B6BB4AE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43924" y="6331559"/>
            <a:ext cx="3558742" cy="526441"/>
          </a:xfrm>
          <a:prstGeom prst="rect">
            <a:avLst/>
          </a:prstGeom>
        </p:spPr>
      </p:pic>
    </p:spTree>
    <p:extLst>
      <p:ext uri="{BB962C8B-B14F-4D97-AF65-F5344CB8AC3E}">
        <p14:creationId xmlns:p14="http://schemas.microsoft.com/office/powerpoint/2010/main" val="49145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B046D6E-909D-46E5-94EA-B2632584CA96}" type="datetimeFigureOut">
              <a:rPr lang="en-CA" smtClean="0"/>
              <a:t>2024-12-20</a:t>
            </a:fld>
            <a:endParaRPr lang="en-C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E1AF11E-C8E7-47A3-ACFA-D6C8CD07EA6C}" type="slidenum">
              <a:rPr lang="en-CA" smtClean="0"/>
              <a:t>‹#›</a:t>
            </a:fld>
            <a:endParaRPr lang="en-CA"/>
          </a:p>
        </p:txBody>
      </p:sp>
      <p:sp>
        <p:nvSpPr>
          <p:cNvPr id="9" name="TextBox 8">
            <a:extLst>
              <a:ext uri="{FF2B5EF4-FFF2-40B4-BE49-F238E27FC236}">
                <a16:creationId xmlns:a16="http://schemas.microsoft.com/office/drawing/2014/main" id="{A6640108-FC71-0651-F19E-16662E135EF9}"/>
              </a:ext>
            </a:extLst>
          </p:cNvPr>
          <p:cNvSpPr txBox="1"/>
          <p:nvPr userDrawn="1">
            <p:extLst>
              <p:ext uri="{1162E1C5-73C7-4A58-AE30-91384D911F3F}">
                <p184:classification xmlns:p184="http://schemas.microsoft.com/office/powerpoint/2018/4/main" val="hdr"/>
              </p:ext>
            </p:extLst>
          </p:nvPr>
        </p:nvSpPr>
        <p:spPr>
          <a:xfrm>
            <a:off x="10201275" y="63500"/>
            <a:ext cx="1962150" cy="182880"/>
          </a:xfrm>
          <a:prstGeom prst="rect">
            <a:avLst/>
          </a:prstGeom>
        </p:spPr>
        <p:txBody>
          <a:bodyPr horzOverflow="overflow" lIns="0" tIns="0" rIns="0" bIns="0">
            <a:spAutoFit/>
          </a:bodyPr>
          <a:lstStyle/>
          <a:p>
            <a:pPr algn="l"/>
            <a:r>
              <a:rPr lang="en-CA" sz="1200">
                <a:solidFill>
                  <a:srgbClr val="000000"/>
                </a:solidFill>
                <a:latin typeface="Calibri" panose="020F0502020204030204" pitchFamily="34" charset="0"/>
                <a:ea typeface="Calibri" panose="020F0502020204030204" pitchFamily="34" charset="0"/>
                <a:cs typeface="Calibri" panose="020F0502020204030204" pitchFamily="34" charset="0"/>
              </a:rPr>
              <a:t>UNCLASSIFIED - NON CLASSIFIÉ</a:t>
            </a:r>
          </a:p>
        </p:txBody>
      </p:sp>
    </p:spTree>
    <p:extLst>
      <p:ext uri="{BB962C8B-B14F-4D97-AF65-F5344CB8AC3E}">
        <p14:creationId xmlns:p14="http://schemas.microsoft.com/office/powerpoint/2010/main" val="17481087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E7B6F-E2B1-ACB6-3ED2-5993F5608A9F}"/>
              </a:ext>
            </a:extLst>
          </p:cNvPr>
          <p:cNvSpPr>
            <a:spLocks noGrp="1"/>
          </p:cNvSpPr>
          <p:nvPr>
            <p:ph type="ctrTitle"/>
          </p:nvPr>
        </p:nvSpPr>
        <p:spPr>
          <a:xfrm>
            <a:off x="1578187" y="1683174"/>
            <a:ext cx="7766936" cy="3403176"/>
          </a:xfrm>
        </p:spPr>
        <p:txBody>
          <a:bodyPr anchor="t"/>
          <a:lstStyle/>
          <a:p>
            <a:pPr algn="ctr"/>
            <a:r>
              <a:rPr lang="fr-CA" dirty="0"/>
              <a:t>Conseil canadien </a:t>
            </a:r>
            <a:r>
              <a:rPr lang="fr-CA"/>
              <a:t>de géomatique </a:t>
            </a:r>
            <a:r>
              <a:rPr lang="fr-CA" dirty="0"/>
              <a:t>(CCG)</a:t>
            </a:r>
            <a:br>
              <a:rPr lang="fr-CA" dirty="0"/>
            </a:br>
            <a:r>
              <a:rPr lang="fr-CA" dirty="0"/>
              <a:t>Plan de travail</a:t>
            </a:r>
            <a:br>
              <a:rPr lang="fr-CA" dirty="0"/>
            </a:br>
            <a:r>
              <a:rPr lang="fr-CA" dirty="0"/>
              <a:t>2025-2026</a:t>
            </a:r>
          </a:p>
        </p:txBody>
      </p:sp>
      <p:sp>
        <p:nvSpPr>
          <p:cNvPr id="3" name="Subtitle 2">
            <a:extLst>
              <a:ext uri="{FF2B5EF4-FFF2-40B4-BE49-F238E27FC236}">
                <a16:creationId xmlns:a16="http://schemas.microsoft.com/office/drawing/2014/main" id="{8F8E72AF-81D0-1219-ABAE-6F4D4F6ED22B}"/>
              </a:ext>
            </a:extLst>
          </p:cNvPr>
          <p:cNvSpPr>
            <a:spLocks noGrp="1"/>
          </p:cNvSpPr>
          <p:nvPr>
            <p:ph type="subTitle" idx="1"/>
          </p:nvPr>
        </p:nvSpPr>
        <p:spPr>
          <a:xfrm>
            <a:off x="1414357" y="5327183"/>
            <a:ext cx="7766936" cy="1096899"/>
          </a:xfrm>
        </p:spPr>
        <p:txBody>
          <a:bodyPr/>
          <a:lstStyle/>
          <a:p>
            <a:r>
              <a:rPr lang="fr-CA"/>
              <a:t>ÉBAUCHE Décembre 2024</a:t>
            </a:r>
          </a:p>
        </p:txBody>
      </p:sp>
    </p:spTree>
    <p:extLst>
      <p:ext uri="{BB962C8B-B14F-4D97-AF65-F5344CB8AC3E}">
        <p14:creationId xmlns:p14="http://schemas.microsoft.com/office/powerpoint/2010/main" val="18708532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062040-7510-4C55-E381-6BC9AD03D6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4D7555-483F-AF02-76CA-2927B9683B93}"/>
              </a:ext>
            </a:extLst>
          </p:cNvPr>
          <p:cNvSpPr>
            <a:spLocks noGrp="1"/>
          </p:cNvSpPr>
          <p:nvPr>
            <p:ph type="title"/>
          </p:nvPr>
        </p:nvSpPr>
        <p:spPr/>
        <p:txBody>
          <a:bodyPr/>
          <a:lstStyle/>
          <a:p>
            <a:r>
              <a:rPr lang="fr-CA"/>
              <a:t>Normes</a:t>
            </a:r>
          </a:p>
        </p:txBody>
      </p:sp>
      <p:sp>
        <p:nvSpPr>
          <p:cNvPr id="3" name="Content Placeholder 2">
            <a:extLst>
              <a:ext uri="{FF2B5EF4-FFF2-40B4-BE49-F238E27FC236}">
                <a16:creationId xmlns:a16="http://schemas.microsoft.com/office/drawing/2014/main" id="{7866A701-8FA8-372A-89F6-D35A4C81D8BA}"/>
              </a:ext>
            </a:extLst>
          </p:cNvPr>
          <p:cNvSpPr>
            <a:spLocks noGrp="1"/>
          </p:cNvSpPr>
          <p:nvPr>
            <p:ph idx="1"/>
          </p:nvPr>
        </p:nvSpPr>
        <p:spPr>
          <a:xfrm>
            <a:off x="677334" y="1908919"/>
            <a:ext cx="8596668" cy="3880773"/>
          </a:xfrm>
        </p:spPr>
        <p:txBody>
          <a:bodyPr/>
          <a:lstStyle/>
          <a:p>
            <a:r>
              <a:rPr lang="fr-CA" dirty="0">
                <a:solidFill>
                  <a:schemeClr val="tx1"/>
                </a:solidFill>
              </a:rPr>
              <a:t>Objectif : Promouvoir un cadre pour la coordination des normes nationales, déterminer les normes prioritaires et soutenir leur mise en œuvre par les membres du CCG, le cas échéant, afin de faire progresser l’interopérabilité et l’intégration des données.</a:t>
            </a:r>
          </a:p>
          <a:p>
            <a:r>
              <a:rPr lang="fr-CA" dirty="0">
                <a:solidFill>
                  <a:schemeClr val="tx1"/>
                </a:solidFill>
              </a:rPr>
              <a:t>Activités :</a:t>
            </a:r>
          </a:p>
          <a:p>
            <a:pPr lvl="1"/>
            <a:r>
              <a:rPr lang="fr-CA" dirty="0">
                <a:solidFill>
                  <a:schemeClr val="tx1"/>
                </a:solidFill>
              </a:rPr>
              <a:t>Assurer une coordination avec le SCT aux fins de la modernisation de la Norme sur les données géospatiales. </a:t>
            </a:r>
          </a:p>
          <a:p>
            <a:pPr lvl="1"/>
            <a:r>
              <a:rPr lang="fr-CA" dirty="0">
                <a:solidFill>
                  <a:schemeClr val="tx1"/>
                </a:solidFill>
              </a:rPr>
              <a:t>Déterminer les normes de base à inclure dans l’instrument modernisé. </a:t>
            </a:r>
          </a:p>
          <a:p>
            <a:pPr lvl="1"/>
            <a:r>
              <a:rPr lang="fr-CA" dirty="0">
                <a:solidFill>
                  <a:schemeClr val="tx1"/>
                </a:solidFill>
              </a:rPr>
              <a:t>Conceptualiser et élaborer des documents de référence pour aider les membres à mettre en œuvre les normes de base. </a:t>
            </a:r>
          </a:p>
          <a:p>
            <a:pPr lvl="1"/>
            <a:r>
              <a:rPr lang="fr-CA" dirty="0">
                <a:solidFill>
                  <a:schemeClr val="tx1"/>
                </a:solidFill>
              </a:rPr>
              <a:t>Communiquer des renseignements sur les activités liées aux normes et leur incidence. </a:t>
            </a:r>
          </a:p>
        </p:txBody>
      </p:sp>
    </p:spTree>
    <p:extLst>
      <p:ext uri="{BB962C8B-B14F-4D97-AF65-F5344CB8AC3E}">
        <p14:creationId xmlns:p14="http://schemas.microsoft.com/office/powerpoint/2010/main" val="1120759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147B13-1974-6E8C-2E5C-E5956F569A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C51FA4-36CB-6461-532D-59A34F236E0D}"/>
              </a:ext>
            </a:extLst>
          </p:cNvPr>
          <p:cNvSpPr>
            <a:spLocks noGrp="1"/>
          </p:cNvSpPr>
          <p:nvPr>
            <p:ph type="title"/>
          </p:nvPr>
        </p:nvSpPr>
        <p:spPr/>
        <p:txBody>
          <a:bodyPr/>
          <a:lstStyle/>
          <a:p>
            <a:r>
              <a:rPr lang="fr-CA"/>
              <a:t>Technologies</a:t>
            </a:r>
            <a:br>
              <a:rPr lang="fr-CA"/>
            </a:br>
            <a:r>
              <a:rPr lang="fr-CA"/>
              <a:t>  </a:t>
            </a:r>
          </a:p>
        </p:txBody>
      </p:sp>
      <p:sp>
        <p:nvSpPr>
          <p:cNvPr id="3" name="Content Placeholder 2">
            <a:extLst>
              <a:ext uri="{FF2B5EF4-FFF2-40B4-BE49-F238E27FC236}">
                <a16:creationId xmlns:a16="http://schemas.microsoft.com/office/drawing/2014/main" id="{38DE5A6E-2A5B-C4CC-A74A-9D2F5DCC9A10}"/>
              </a:ext>
            </a:extLst>
          </p:cNvPr>
          <p:cNvSpPr>
            <a:spLocks noGrp="1"/>
          </p:cNvSpPr>
          <p:nvPr>
            <p:ph idx="1"/>
          </p:nvPr>
        </p:nvSpPr>
        <p:spPr/>
        <p:txBody>
          <a:bodyPr>
            <a:normAutofit fontScale="92500" lnSpcReduction="20000"/>
          </a:bodyPr>
          <a:lstStyle/>
          <a:p>
            <a:r>
              <a:rPr lang="fr-CA" dirty="0">
                <a:solidFill>
                  <a:schemeClr val="tx1"/>
                </a:solidFill>
              </a:rPr>
              <a:t>Objectif : Travailler à l’élaboration de solutions communes et intégrées pour les données et les technologies, afin de réduire les dédoublements et de réaliser des gains d’efficacité.</a:t>
            </a:r>
          </a:p>
          <a:p>
            <a:r>
              <a:rPr lang="fr-CA" dirty="0">
                <a:solidFill>
                  <a:schemeClr val="tx1"/>
                </a:solidFill>
              </a:rPr>
              <a:t>Activités :</a:t>
            </a:r>
          </a:p>
          <a:p>
            <a:pPr lvl="1"/>
            <a:r>
              <a:rPr lang="fr-CA" dirty="0">
                <a:solidFill>
                  <a:schemeClr val="tx1"/>
                </a:solidFill>
              </a:rPr>
              <a:t>Sélectionner et confirmer l’outil de relevé (p. ex. </a:t>
            </a:r>
            <a:r>
              <a:rPr lang="fr-CA" dirty="0" err="1">
                <a:solidFill>
                  <a:schemeClr val="tx1"/>
                </a:solidFill>
              </a:rPr>
              <a:t>Qualtrics</a:t>
            </a:r>
            <a:r>
              <a:rPr lang="fr-CA" dirty="0">
                <a:solidFill>
                  <a:schemeClr val="tx1"/>
                </a:solidFill>
              </a:rPr>
              <a:t> par l’intermédiaire de Ressources naturelles Canada) et lancer le relevé afin de dresser un tableau des technologies/solutions utilisées par les membres du CCG et de cerner les besoins/lacunes que l’ET peut aider à combler.</a:t>
            </a:r>
          </a:p>
          <a:p>
            <a:pPr lvl="1"/>
            <a:r>
              <a:rPr lang="fr-CA" dirty="0">
                <a:solidFill>
                  <a:schemeClr val="tx1"/>
                </a:solidFill>
              </a:rPr>
              <a:t>Fournir au CCG un rapport national détaillé sur les technologies géomatiques, peut-être annuel ou en ligne.</a:t>
            </a:r>
          </a:p>
          <a:p>
            <a:pPr lvl="1"/>
            <a:r>
              <a:rPr lang="fr-CA" dirty="0">
                <a:solidFill>
                  <a:schemeClr val="tx1"/>
                </a:solidFill>
              </a:rPr>
              <a:t>Déterminer des solutions de stockage des données à court et à long terme et élaborer un plan pour la mise à jour régulière de l’inventaire (p. ex. tous les trimestres par les membres du CCG).</a:t>
            </a:r>
          </a:p>
          <a:p>
            <a:pPr lvl="1"/>
            <a:r>
              <a:rPr lang="fr-CA" dirty="0">
                <a:solidFill>
                  <a:schemeClr val="tx1"/>
                </a:solidFill>
              </a:rPr>
              <a:t>Classer en ordre de priorité les points problématiques (p. ex. les ententes d’entreprise, l’architecture de la plateforme d’IDS), exécuter des validations de principe, et évaluer et mettre à jour continuellement les priorités</a:t>
            </a:r>
            <a:r>
              <a:rPr lang="fr-CA" dirty="0"/>
              <a:t>.</a:t>
            </a:r>
          </a:p>
        </p:txBody>
      </p:sp>
    </p:spTree>
    <p:extLst>
      <p:ext uri="{BB962C8B-B14F-4D97-AF65-F5344CB8AC3E}">
        <p14:creationId xmlns:p14="http://schemas.microsoft.com/office/powerpoint/2010/main" val="105177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277835-1047-B92B-4337-4D5C33D97A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BBBA705-9AAE-4569-B435-83A86DD9DDDF}"/>
              </a:ext>
            </a:extLst>
          </p:cNvPr>
          <p:cNvSpPr>
            <a:spLocks noGrp="1"/>
          </p:cNvSpPr>
          <p:nvPr>
            <p:ph type="title"/>
          </p:nvPr>
        </p:nvSpPr>
        <p:spPr/>
        <p:txBody>
          <a:bodyPr>
            <a:normAutofit/>
          </a:bodyPr>
          <a:lstStyle/>
          <a:p>
            <a:r>
              <a:rPr lang="fr-CA"/>
              <a:t>Services 9-1-1 de prochaine génération</a:t>
            </a:r>
            <a:br>
              <a:rPr lang="fr-CA"/>
            </a:br>
            <a:r>
              <a:rPr lang="fr-CA"/>
              <a:t>  </a:t>
            </a:r>
          </a:p>
        </p:txBody>
      </p:sp>
      <p:sp>
        <p:nvSpPr>
          <p:cNvPr id="3" name="Content Placeholder 2">
            <a:extLst>
              <a:ext uri="{FF2B5EF4-FFF2-40B4-BE49-F238E27FC236}">
                <a16:creationId xmlns:a16="http://schemas.microsoft.com/office/drawing/2014/main" id="{68DC4CBF-0597-43DA-556D-7CD0FEB0ED77}"/>
              </a:ext>
            </a:extLst>
          </p:cNvPr>
          <p:cNvSpPr>
            <a:spLocks noGrp="1"/>
          </p:cNvSpPr>
          <p:nvPr>
            <p:ph idx="1"/>
          </p:nvPr>
        </p:nvSpPr>
        <p:spPr/>
        <p:txBody>
          <a:bodyPr vert="horz" lIns="91440" tIns="45720" rIns="91440" bIns="45720" rtlCol="0" anchor="t">
            <a:normAutofit/>
          </a:bodyPr>
          <a:lstStyle/>
          <a:p>
            <a:r>
              <a:rPr lang="fr-CA" dirty="0">
                <a:solidFill>
                  <a:schemeClr val="tx1"/>
                </a:solidFill>
              </a:rPr>
              <a:t>Objectif : Comprendre l’état de préparation des ensembles de données nationaux et en rendre compte au CCG. Ces ensembles peuvent relever des administrations provinciales et territoriales en ce qui a trait à la collecte et la diffusion d’ensembles de données requis. Répondre aux besoins de mise en œuvre basés sur l’emplacement pour les services 9-1-1 de prochaine génération.</a:t>
            </a:r>
          </a:p>
          <a:p>
            <a:r>
              <a:rPr lang="fr-CA" dirty="0">
                <a:solidFill>
                  <a:schemeClr val="tx1"/>
                </a:solidFill>
              </a:rPr>
              <a:t>Activités :</a:t>
            </a:r>
          </a:p>
          <a:p>
            <a:pPr lvl="1"/>
            <a:r>
              <a:rPr lang="fr-CA" dirty="0">
                <a:solidFill>
                  <a:schemeClr val="tx1"/>
                </a:solidFill>
              </a:rPr>
              <a:t>À rétablir…. </a:t>
            </a:r>
          </a:p>
        </p:txBody>
      </p:sp>
    </p:spTree>
    <p:extLst>
      <p:ext uri="{BB962C8B-B14F-4D97-AF65-F5344CB8AC3E}">
        <p14:creationId xmlns:p14="http://schemas.microsoft.com/office/powerpoint/2010/main" val="2316939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0FB841-8BC7-70D6-5B02-DE051E3140A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1030B56-A850-CF07-2892-086C52D2E259}"/>
              </a:ext>
            </a:extLst>
          </p:cNvPr>
          <p:cNvSpPr>
            <a:spLocks noGrp="1"/>
          </p:cNvSpPr>
          <p:nvPr>
            <p:ph type="ctrTitle"/>
          </p:nvPr>
        </p:nvSpPr>
        <p:spPr/>
        <p:txBody>
          <a:bodyPr anchor="t"/>
          <a:lstStyle/>
          <a:p>
            <a:pPr algn="ctr"/>
            <a:r>
              <a:rPr lang="fr-CA"/>
              <a:t>Groupes de travail</a:t>
            </a:r>
          </a:p>
        </p:txBody>
      </p:sp>
      <p:sp>
        <p:nvSpPr>
          <p:cNvPr id="5" name="Subtitle 4">
            <a:extLst>
              <a:ext uri="{FF2B5EF4-FFF2-40B4-BE49-F238E27FC236}">
                <a16:creationId xmlns:a16="http://schemas.microsoft.com/office/drawing/2014/main" id="{3030294A-CE1A-640C-BE64-038FDBA8F4A5}"/>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1765932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549D0-E51C-72B7-1720-87A676A63F40}"/>
              </a:ext>
            </a:extLst>
          </p:cNvPr>
          <p:cNvSpPr>
            <a:spLocks noGrp="1"/>
          </p:cNvSpPr>
          <p:nvPr>
            <p:ph type="title"/>
          </p:nvPr>
        </p:nvSpPr>
        <p:spPr/>
        <p:txBody>
          <a:bodyPr/>
          <a:lstStyle/>
          <a:p>
            <a:r>
              <a:rPr lang="fr-CA" dirty="0"/>
              <a:t>Comité canadien du système de référence géodésique (CCSRG)</a:t>
            </a:r>
          </a:p>
        </p:txBody>
      </p:sp>
      <p:sp>
        <p:nvSpPr>
          <p:cNvPr id="3" name="Content Placeholder 2">
            <a:extLst>
              <a:ext uri="{FF2B5EF4-FFF2-40B4-BE49-F238E27FC236}">
                <a16:creationId xmlns:a16="http://schemas.microsoft.com/office/drawing/2014/main" id="{8ED34221-E338-2FD3-CA4C-1B2DAAF9DA32}"/>
              </a:ext>
            </a:extLst>
          </p:cNvPr>
          <p:cNvSpPr>
            <a:spLocks noGrp="1"/>
          </p:cNvSpPr>
          <p:nvPr>
            <p:ph idx="1"/>
          </p:nvPr>
        </p:nvSpPr>
        <p:spPr>
          <a:xfrm>
            <a:off x="677334" y="1908919"/>
            <a:ext cx="8596668" cy="4447601"/>
          </a:xfrm>
        </p:spPr>
        <p:txBody>
          <a:bodyPr>
            <a:normAutofit lnSpcReduction="10000"/>
          </a:bodyPr>
          <a:lstStyle/>
          <a:p>
            <a:r>
              <a:rPr lang="fr-CA" dirty="0">
                <a:solidFill>
                  <a:schemeClr val="tx1"/>
                </a:solidFill>
              </a:rPr>
              <a:t>Objectif : Planifier et coordonner le maintien et l’amélioration </a:t>
            </a:r>
            <a:r>
              <a:rPr lang="fr-CA" dirty="0" err="1">
                <a:solidFill>
                  <a:schemeClr val="tx1"/>
                </a:solidFill>
              </a:rPr>
              <a:t>interorganismes</a:t>
            </a:r>
            <a:r>
              <a:rPr lang="fr-CA" dirty="0">
                <a:solidFill>
                  <a:schemeClr val="tx1"/>
                </a:solidFill>
              </a:rPr>
              <a:t> du système de référence géodésique au Canada ainsi que promouvoir et faciliter l’utilisation du système comme référence pour les levés, la cartographie, la gestion des données à référence spatiale et les activités connexes.</a:t>
            </a:r>
          </a:p>
          <a:p>
            <a:r>
              <a:rPr lang="fr-CA" dirty="0">
                <a:solidFill>
                  <a:schemeClr val="tx1"/>
                </a:solidFill>
              </a:rPr>
              <a:t>Activités :</a:t>
            </a:r>
          </a:p>
          <a:p>
            <a:pPr lvl="1"/>
            <a:r>
              <a:rPr lang="fr-CA" sz="1800" dirty="0">
                <a:solidFill>
                  <a:schemeClr val="tx1"/>
                </a:solidFill>
              </a:rPr>
              <a:t>Faciliter l’adoption du cadre de référence terrestre nord‑américain de 2022 (NATRF2022) et la mise à jour du Système canadien de référence altimétrique de 2013 (CGVD2013) dans toutes les administrations dans le contexte de la modernisation du système de référence géodésique.</a:t>
            </a:r>
          </a:p>
          <a:p>
            <a:pPr lvl="2"/>
            <a:r>
              <a:rPr lang="fr-CA" sz="1600" dirty="0">
                <a:solidFill>
                  <a:schemeClr val="tx1"/>
                </a:solidFill>
              </a:rPr>
              <a:t>Jalon : Viser une adoption unifiée des systèmes de référence modernisés (NATRF2022 / CGVD2013) dans toutes les administrations d’ici 2030.</a:t>
            </a:r>
          </a:p>
          <a:p>
            <a:pPr lvl="1"/>
            <a:r>
              <a:rPr lang="fr-CA" sz="1800" dirty="0">
                <a:solidFill>
                  <a:schemeClr val="tx1"/>
                </a:solidFill>
              </a:rPr>
              <a:t>Travailler avec les provinces (six provinces sur dix ont actuellement des plans) pour élaborer des plans de modernisation détaillés pour leurs systèmes de référence respectifs. </a:t>
            </a:r>
          </a:p>
        </p:txBody>
      </p:sp>
    </p:spTree>
    <p:extLst>
      <p:ext uri="{BB962C8B-B14F-4D97-AF65-F5344CB8AC3E}">
        <p14:creationId xmlns:p14="http://schemas.microsoft.com/office/powerpoint/2010/main" val="1641851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B34FF6-859D-D498-720E-99377E681C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31288D-BD9D-FE5F-46CE-EFF20F75741B}"/>
              </a:ext>
            </a:extLst>
          </p:cNvPr>
          <p:cNvSpPr>
            <a:spLocks noGrp="1"/>
          </p:cNvSpPr>
          <p:nvPr>
            <p:ph type="title"/>
          </p:nvPr>
        </p:nvSpPr>
        <p:spPr>
          <a:xfrm>
            <a:off x="677334" y="637032"/>
            <a:ext cx="8596668" cy="1320800"/>
          </a:xfrm>
        </p:spPr>
        <p:txBody>
          <a:bodyPr/>
          <a:lstStyle/>
          <a:p>
            <a:r>
              <a:rPr lang="fr-CA" dirty="0"/>
              <a:t>Comité du Forum sur le cadastre (CFC)</a:t>
            </a:r>
          </a:p>
        </p:txBody>
      </p:sp>
      <p:sp>
        <p:nvSpPr>
          <p:cNvPr id="3" name="Content Placeholder 2">
            <a:extLst>
              <a:ext uri="{FF2B5EF4-FFF2-40B4-BE49-F238E27FC236}">
                <a16:creationId xmlns:a16="http://schemas.microsoft.com/office/drawing/2014/main" id="{31AB818A-0E81-B36A-6C0E-F5192C1A7DEC}"/>
              </a:ext>
            </a:extLst>
          </p:cNvPr>
          <p:cNvSpPr>
            <a:spLocks noGrp="1"/>
          </p:cNvSpPr>
          <p:nvPr>
            <p:ph idx="1"/>
          </p:nvPr>
        </p:nvSpPr>
        <p:spPr>
          <a:xfrm>
            <a:off x="677334" y="1360550"/>
            <a:ext cx="8596668" cy="5122606"/>
          </a:xfrm>
        </p:spPr>
        <p:txBody>
          <a:bodyPr>
            <a:normAutofit fontScale="92500"/>
          </a:bodyPr>
          <a:lstStyle/>
          <a:p>
            <a:r>
              <a:rPr lang="fr-CA" dirty="0">
                <a:solidFill>
                  <a:schemeClr val="tx1"/>
                </a:solidFill>
              </a:rPr>
              <a:t>Objectif : Faciliter la collaboration entre les fonctionnaires provinciaux, territoriaux et fédéraux afin d’aborder et de résoudre les problèmes liés aux systèmes de levés cadastraux, aux normes et à l’intégration des données, tout en surveillant les nouvelles initiatives et la jurisprudence afin d’éclairer les recommandations stratégiques et de soutenir une administration efficace des terres.</a:t>
            </a:r>
          </a:p>
          <a:p>
            <a:r>
              <a:rPr lang="fr-CA" dirty="0">
                <a:solidFill>
                  <a:schemeClr val="tx1"/>
                </a:solidFill>
              </a:rPr>
              <a:t>Activités :</a:t>
            </a:r>
          </a:p>
          <a:p>
            <a:pPr lvl="1"/>
            <a:r>
              <a:rPr lang="fr-CA" dirty="0">
                <a:solidFill>
                  <a:schemeClr val="tx1"/>
                </a:solidFill>
              </a:rPr>
              <a:t>Analyser et surveiller les systèmes de levés cadastraux, les normes et les développements juridiques afin de recommander des solutions qui améliorent l’administration des terres et s’alignent sur les initiatives nationales et internationales.</a:t>
            </a:r>
          </a:p>
          <a:p>
            <a:pPr lvl="1"/>
            <a:r>
              <a:rPr lang="fr-CA" dirty="0">
                <a:solidFill>
                  <a:schemeClr val="tx1"/>
                </a:solidFill>
              </a:rPr>
              <a:t>Promouvoir la formation continue et la collaboration entre les membres du CFC du CCG sur les tendances en matière d’administration des terres, en encourageant la mise en commun des connaissances au‑delà des réunions officielles.</a:t>
            </a:r>
          </a:p>
          <a:p>
            <a:pPr lvl="1"/>
            <a:r>
              <a:rPr lang="fr-CA" dirty="0">
                <a:solidFill>
                  <a:schemeClr val="tx1"/>
                </a:solidFill>
              </a:rPr>
              <a:t>Promouvoir et faciliter l’adoption/la conversion au NATRF2022 au Canada. </a:t>
            </a:r>
          </a:p>
          <a:p>
            <a:pPr lvl="1"/>
            <a:r>
              <a:rPr lang="fr-CA" dirty="0">
                <a:solidFill>
                  <a:schemeClr val="tx1"/>
                </a:solidFill>
              </a:rPr>
              <a:t>Entretenir et remplacer les monuments détruits dans le cadre du projet des monuments du centenaire.</a:t>
            </a:r>
          </a:p>
          <a:p>
            <a:pPr lvl="1"/>
            <a:r>
              <a:rPr lang="fr-CA" dirty="0">
                <a:solidFill>
                  <a:schemeClr val="tx1"/>
                </a:solidFill>
              </a:rPr>
              <a:t>Mettre à jour l’analyse comparative des systèmes d’administration des terres au Canada.</a:t>
            </a:r>
          </a:p>
        </p:txBody>
      </p:sp>
    </p:spTree>
    <p:extLst>
      <p:ext uri="{BB962C8B-B14F-4D97-AF65-F5344CB8AC3E}">
        <p14:creationId xmlns:p14="http://schemas.microsoft.com/office/powerpoint/2010/main" val="4161054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011BF1-3F45-6B1A-F8C0-68ADAA0BB6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F394EB-5109-8133-852B-113411618FA2}"/>
              </a:ext>
            </a:extLst>
          </p:cNvPr>
          <p:cNvSpPr>
            <a:spLocks noGrp="1"/>
          </p:cNvSpPr>
          <p:nvPr>
            <p:ph type="title"/>
          </p:nvPr>
        </p:nvSpPr>
        <p:spPr>
          <a:xfrm>
            <a:off x="395926" y="609600"/>
            <a:ext cx="9549352" cy="774583"/>
          </a:xfrm>
        </p:spPr>
        <p:txBody>
          <a:bodyPr>
            <a:normAutofit/>
          </a:bodyPr>
          <a:lstStyle/>
          <a:p>
            <a:r>
              <a:rPr lang="fr-CA" dirty="0"/>
              <a:t>Comité directeur de </a:t>
            </a:r>
            <a:r>
              <a:rPr lang="fr-CA" dirty="0" err="1"/>
              <a:t>GéoBase</a:t>
            </a:r>
            <a:r>
              <a:rPr lang="fr-CA" dirty="0"/>
              <a:t> (CD </a:t>
            </a:r>
            <a:r>
              <a:rPr lang="fr-CA" dirty="0" err="1"/>
              <a:t>GéoBase</a:t>
            </a:r>
            <a:r>
              <a:rPr lang="fr-CA" dirty="0"/>
              <a:t>)</a:t>
            </a:r>
          </a:p>
        </p:txBody>
      </p:sp>
      <p:sp>
        <p:nvSpPr>
          <p:cNvPr id="3" name="Content Placeholder 2">
            <a:extLst>
              <a:ext uri="{FF2B5EF4-FFF2-40B4-BE49-F238E27FC236}">
                <a16:creationId xmlns:a16="http://schemas.microsoft.com/office/drawing/2014/main" id="{6FFCE234-8210-004F-33BA-E05ACB07CE0A}"/>
              </a:ext>
            </a:extLst>
          </p:cNvPr>
          <p:cNvSpPr>
            <a:spLocks noGrp="1"/>
          </p:cNvSpPr>
          <p:nvPr>
            <p:ph idx="1"/>
          </p:nvPr>
        </p:nvSpPr>
        <p:spPr>
          <a:xfrm>
            <a:off x="677334" y="1573161"/>
            <a:ext cx="8596668" cy="5132439"/>
          </a:xfrm>
        </p:spPr>
        <p:txBody>
          <a:bodyPr/>
          <a:lstStyle/>
          <a:p>
            <a:r>
              <a:rPr lang="fr-CA" dirty="0">
                <a:solidFill>
                  <a:schemeClr val="tx1"/>
                </a:solidFill>
              </a:rPr>
              <a:t>Objectif : Fournir des données géospatiales fondamentales nationales cohérentes et actualisées afin de favoriser une prise de décisions éclairée dans différents secteurs, en permettant une analyse par emplacement géographique pour des mesures, des politiques et des résultats plus efficaces pour les gouvernements, les entreprises et les particuliers.</a:t>
            </a:r>
          </a:p>
          <a:p>
            <a:r>
              <a:rPr lang="fr-CA" dirty="0">
                <a:solidFill>
                  <a:schemeClr val="tx1"/>
                </a:solidFill>
              </a:rPr>
              <a:t>Activités :</a:t>
            </a:r>
          </a:p>
          <a:p>
            <a:pPr lvl="1"/>
            <a:r>
              <a:rPr lang="fr-CA" dirty="0">
                <a:solidFill>
                  <a:schemeClr val="tx1"/>
                </a:solidFill>
              </a:rPr>
              <a:t>Poursuivre l’élaboration des activités de la série de données </a:t>
            </a:r>
            <a:r>
              <a:rPr lang="fr-CA" dirty="0" err="1">
                <a:solidFill>
                  <a:schemeClr val="tx1"/>
                </a:solidFill>
              </a:rPr>
              <a:t>GéoBase</a:t>
            </a:r>
            <a:r>
              <a:rPr lang="fr-CA" dirty="0">
                <a:solidFill>
                  <a:schemeClr val="tx1"/>
                </a:solidFill>
              </a:rPr>
              <a:t> : Réseau </a:t>
            </a:r>
            <a:r>
              <a:rPr lang="fr-CA" dirty="0" err="1">
                <a:solidFill>
                  <a:schemeClr val="tx1"/>
                </a:solidFill>
              </a:rPr>
              <a:t>hydrospatial</a:t>
            </a:r>
            <a:r>
              <a:rPr lang="fr-CA" dirty="0">
                <a:solidFill>
                  <a:schemeClr val="tx1"/>
                </a:solidFill>
              </a:rPr>
              <a:t> canadien (RHC) - vote du CCG, candidature au modèle numérique d’élévation à moyenne résolution (MNEMR) et résolution des recommandations en suspens concernant les couches de </a:t>
            </a:r>
            <a:r>
              <a:rPr lang="fr-CA" dirty="0" err="1">
                <a:solidFill>
                  <a:schemeClr val="tx1"/>
                </a:solidFill>
              </a:rPr>
              <a:t>GéoBase</a:t>
            </a:r>
            <a:r>
              <a:rPr lang="fr-CA" dirty="0">
                <a:solidFill>
                  <a:schemeClr val="tx1"/>
                </a:solidFill>
              </a:rPr>
              <a:t>.</a:t>
            </a:r>
          </a:p>
          <a:p>
            <a:pPr lvl="1"/>
            <a:r>
              <a:rPr lang="fr-CA" dirty="0">
                <a:solidFill>
                  <a:schemeClr val="tx1"/>
                </a:solidFill>
              </a:rPr>
              <a:t>Renouveler les instruments de gouvernance - Collaborer avec le Groupe de travail sur la gouvernance : Mettre à jour le mandat, les principes, les politiques et les procédures du CD </a:t>
            </a:r>
            <a:r>
              <a:rPr lang="fr-CA" dirty="0" err="1">
                <a:solidFill>
                  <a:schemeClr val="tx1"/>
                </a:solidFill>
              </a:rPr>
              <a:t>GéoBase</a:t>
            </a:r>
            <a:r>
              <a:rPr lang="fr-CA" dirty="0">
                <a:solidFill>
                  <a:schemeClr val="tx1"/>
                </a:solidFill>
              </a:rPr>
              <a:t> aux fins d’harmonisation avec l’écosystème géospatial moderne, mettre l’accent sur la collaboration et recommander les mises à jour aux fins d’approbation par le CCG.</a:t>
            </a:r>
          </a:p>
        </p:txBody>
      </p:sp>
    </p:spTree>
    <p:extLst>
      <p:ext uri="{BB962C8B-B14F-4D97-AF65-F5344CB8AC3E}">
        <p14:creationId xmlns:p14="http://schemas.microsoft.com/office/powerpoint/2010/main" val="3041127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7D63A1-185E-0D28-EC32-0FB0891F30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1E5EE8-4CF6-FEDD-8DAB-057CE94A1C48}"/>
              </a:ext>
            </a:extLst>
          </p:cNvPr>
          <p:cNvSpPr>
            <a:spLocks noGrp="1"/>
          </p:cNvSpPr>
          <p:nvPr>
            <p:ph type="title"/>
          </p:nvPr>
        </p:nvSpPr>
        <p:spPr/>
        <p:txBody>
          <a:bodyPr/>
          <a:lstStyle/>
          <a:p>
            <a:r>
              <a:rPr lang="fr-CA"/>
              <a:t>Groupe de travail sur la gouvernance</a:t>
            </a:r>
          </a:p>
        </p:txBody>
      </p:sp>
      <p:sp>
        <p:nvSpPr>
          <p:cNvPr id="3" name="Content Placeholder 2">
            <a:extLst>
              <a:ext uri="{FF2B5EF4-FFF2-40B4-BE49-F238E27FC236}">
                <a16:creationId xmlns:a16="http://schemas.microsoft.com/office/drawing/2014/main" id="{756B0FCE-63CF-6F8C-C86A-28C8B3122ECC}"/>
              </a:ext>
            </a:extLst>
          </p:cNvPr>
          <p:cNvSpPr>
            <a:spLocks noGrp="1"/>
          </p:cNvSpPr>
          <p:nvPr>
            <p:ph idx="1"/>
          </p:nvPr>
        </p:nvSpPr>
        <p:spPr>
          <a:xfrm>
            <a:off x="677334" y="1582995"/>
            <a:ext cx="8596668" cy="4458368"/>
          </a:xfrm>
        </p:spPr>
        <p:txBody>
          <a:bodyPr/>
          <a:lstStyle/>
          <a:p>
            <a:r>
              <a:rPr lang="fr-CA" dirty="0">
                <a:solidFill>
                  <a:schemeClr val="tx1"/>
                </a:solidFill>
              </a:rPr>
              <a:t>Objectif : </a:t>
            </a:r>
            <a:r>
              <a:rPr lang="fr-CA" dirty="0">
                <a:solidFill>
                  <a:schemeClr val="tx1"/>
                </a:solidFill>
                <a:effectLst/>
              </a:rPr>
              <a:t>Faciliter et diriger le renouvellement de la gouvernance, la communication, la mobilisation et les plans de travail. </a:t>
            </a:r>
          </a:p>
          <a:p>
            <a:r>
              <a:rPr lang="fr-CA" dirty="0">
                <a:solidFill>
                  <a:schemeClr val="tx1"/>
                </a:solidFill>
              </a:rPr>
              <a:t>Activités :</a:t>
            </a:r>
          </a:p>
          <a:p>
            <a:pPr lvl="1"/>
            <a:r>
              <a:rPr lang="fr-CA" dirty="0">
                <a:solidFill>
                  <a:schemeClr val="tx1"/>
                </a:solidFill>
              </a:rPr>
              <a:t>Renouveler la gouvernance : Diriger le renouvellement de l’accord (2025) et soutenir l’actualisation des instruments de gouvernance connexes, le cas échéant (p. ex. le mandat du GT).</a:t>
            </a:r>
          </a:p>
          <a:p>
            <a:pPr lvl="2"/>
            <a:r>
              <a:rPr lang="fr-CA" sz="1600" dirty="0">
                <a:solidFill>
                  <a:schemeClr val="tx1"/>
                </a:solidFill>
              </a:rPr>
              <a:t>Déterminer et établir un plan pour combler les lacunes des instruments stratégiques et de gouvernance. </a:t>
            </a:r>
          </a:p>
          <a:p>
            <a:pPr lvl="1"/>
            <a:r>
              <a:rPr lang="fr-CA" dirty="0">
                <a:solidFill>
                  <a:schemeClr val="tx1"/>
                </a:solidFill>
              </a:rPr>
              <a:t>Surveiller les activités des GT et des ET pour soutenir la mise en œuvre du plan de travail.</a:t>
            </a:r>
          </a:p>
          <a:p>
            <a:pPr lvl="1"/>
            <a:r>
              <a:rPr lang="fr-CA" dirty="0">
                <a:solidFill>
                  <a:schemeClr val="tx1"/>
                </a:solidFill>
              </a:rPr>
              <a:t>Faciliter les communications du CCG et la mobilisation des parties prenantes et des partenaires. </a:t>
            </a:r>
          </a:p>
        </p:txBody>
      </p:sp>
    </p:spTree>
    <p:extLst>
      <p:ext uri="{BB962C8B-B14F-4D97-AF65-F5344CB8AC3E}">
        <p14:creationId xmlns:p14="http://schemas.microsoft.com/office/powerpoint/2010/main" val="2044131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0BD3506-FF34-EDAD-91C1-E0C579DE86F5}"/>
              </a:ext>
            </a:extLst>
          </p:cNvPr>
          <p:cNvSpPr>
            <a:spLocks noGrp="1"/>
          </p:cNvSpPr>
          <p:nvPr>
            <p:ph type="ctrTitle"/>
          </p:nvPr>
        </p:nvSpPr>
        <p:spPr/>
        <p:txBody>
          <a:bodyPr anchor="t"/>
          <a:lstStyle/>
          <a:p>
            <a:pPr algn="ctr"/>
            <a:r>
              <a:rPr lang="fr-CA"/>
              <a:t>Équipes de travail </a:t>
            </a:r>
          </a:p>
        </p:txBody>
      </p:sp>
      <p:sp>
        <p:nvSpPr>
          <p:cNvPr id="5" name="Subtitle 4">
            <a:extLst>
              <a:ext uri="{FF2B5EF4-FFF2-40B4-BE49-F238E27FC236}">
                <a16:creationId xmlns:a16="http://schemas.microsoft.com/office/drawing/2014/main" id="{011833D4-735B-AC73-02C1-367AF6564A76}"/>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3021102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408763-8922-528A-302C-B3C5FBD709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E1444B-3DB5-E3CC-755A-59DB5960FF53}"/>
              </a:ext>
            </a:extLst>
          </p:cNvPr>
          <p:cNvSpPr>
            <a:spLocks noGrp="1"/>
          </p:cNvSpPr>
          <p:nvPr>
            <p:ph type="title"/>
          </p:nvPr>
        </p:nvSpPr>
        <p:spPr/>
        <p:txBody>
          <a:bodyPr/>
          <a:lstStyle/>
          <a:p>
            <a:r>
              <a:rPr lang="fr-CA"/>
              <a:t>Geo.ca </a:t>
            </a:r>
          </a:p>
        </p:txBody>
      </p:sp>
      <p:sp>
        <p:nvSpPr>
          <p:cNvPr id="3" name="Content Placeholder 2">
            <a:extLst>
              <a:ext uri="{FF2B5EF4-FFF2-40B4-BE49-F238E27FC236}">
                <a16:creationId xmlns:a16="http://schemas.microsoft.com/office/drawing/2014/main" id="{0D900DA6-078B-A00B-8176-A47C3FF5F4D5}"/>
              </a:ext>
            </a:extLst>
          </p:cNvPr>
          <p:cNvSpPr>
            <a:spLocks noGrp="1"/>
          </p:cNvSpPr>
          <p:nvPr>
            <p:ph idx="1"/>
          </p:nvPr>
        </p:nvSpPr>
        <p:spPr/>
        <p:txBody>
          <a:bodyPr/>
          <a:lstStyle/>
          <a:p>
            <a:r>
              <a:rPr lang="fr-CA" dirty="0">
                <a:solidFill>
                  <a:schemeClr val="tx1"/>
                </a:solidFill>
              </a:rPr>
              <a:t>Objectif : Fournir des données et des renseignements géospatiaux fondamentaux et faisant autorité de manière coordonnée et collaborative à l’échelle du Canada afin de répondre aux besoins des citoyens canadiens et de contribuer au bien‑être social, économique et environnemental du Canada.</a:t>
            </a:r>
          </a:p>
          <a:p>
            <a:r>
              <a:rPr lang="fr-CA" dirty="0">
                <a:solidFill>
                  <a:schemeClr val="tx1"/>
                </a:solidFill>
              </a:rPr>
              <a:t>Activités :</a:t>
            </a:r>
          </a:p>
          <a:p>
            <a:pPr lvl="1"/>
            <a:r>
              <a:rPr lang="fr-CA" dirty="0">
                <a:solidFill>
                  <a:schemeClr val="tx1"/>
                </a:solidFill>
              </a:rPr>
              <a:t>Cerner et élaborer de nouveaux thèmes communautaires afin de répondre aux besoins des provinces et des territoires. </a:t>
            </a:r>
          </a:p>
          <a:p>
            <a:pPr lvl="1"/>
            <a:r>
              <a:rPr lang="fr-CA" dirty="0">
                <a:solidFill>
                  <a:schemeClr val="tx1"/>
                </a:solidFill>
              </a:rPr>
              <a:t>Élaborer et organiser le contenu et les produits thématiques afin de répondre aux besoins des collectivités et de satisfaire aux exigences provinciales et territoriales.</a:t>
            </a:r>
          </a:p>
        </p:txBody>
      </p:sp>
    </p:spTree>
    <p:extLst>
      <p:ext uri="{BB962C8B-B14F-4D97-AF65-F5344CB8AC3E}">
        <p14:creationId xmlns:p14="http://schemas.microsoft.com/office/powerpoint/2010/main" val="3092571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42949C-C22F-6E59-12B5-BFC903B5AF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22DF70-81D6-D5BF-B8B1-308E6F9F9384}"/>
              </a:ext>
            </a:extLst>
          </p:cNvPr>
          <p:cNvSpPr>
            <a:spLocks noGrp="1"/>
          </p:cNvSpPr>
          <p:nvPr>
            <p:ph type="title"/>
          </p:nvPr>
        </p:nvSpPr>
        <p:spPr/>
        <p:txBody>
          <a:bodyPr/>
          <a:lstStyle/>
          <a:p>
            <a:r>
              <a:rPr lang="fr-CA"/>
              <a:t>Réduction des risques, intervention et rétablissement</a:t>
            </a:r>
          </a:p>
        </p:txBody>
      </p:sp>
      <p:sp>
        <p:nvSpPr>
          <p:cNvPr id="3" name="Content Placeholder 2">
            <a:extLst>
              <a:ext uri="{FF2B5EF4-FFF2-40B4-BE49-F238E27FC236}">
                <a16:creationId xmlns:a16="http://schemas.microsoft.com/office/drawing/2014/main" id="{542BCA69-0E90-B962-E3C1-008386708DF2}"/>
              </a:ext>
            </a:extLst>
          </p:cNvPr>
          <p:cNvSpPr>
            <a:spLocks noGrp="1"/>
          </p:cNvSpPr>
          <p:nvPr>
            <p:ph idx="1"/>
          </p:nvPr>
        </p:nvSpPr>
        <p:spPr/>
        <p:txBody>
          <a:bodyPr>
            <a:normAutofit fontScale="85000" lnSpcReduction="10000"/>
          </a:bodyPr>
          <a:lstStyle/>
          <a:p>
            <a:r>
              <a:rPr lang="fr-CA" dirty="0">
                <a:solidFill>
                  <a:schemeClr val="tx1"/>
                </a:solidFill>
              </a:rPr>
              <a:t>Objectif : Améliorer la collecte de données nationales, partager les meilleures pratiques, tirer parti des normes et aligner les collaborations, les infrastructures et les systèmes afin de fournir des données et des services géospatiaux de manière cohérente et transparente selon les besoins, pour la réduction des risques de catastrophe et la gestion des urgences.</a:t>
            </a:r>
          </a:p>
          <a:p>
            <a:r>
              <a:rPr lang="fr-CA" dirty="0">
                <a:solidFill>
                  <a:schemeClr val="tx1"/>
                </a:solidFill>
              </a:rPr>
              <a:t>Activités :</a:t>
            </a:r>
          </a:p>
          <a:p>
            <a:pPr lvl="1"/>
            <a:r>
              <a:rPr lang="fr-CA" dirty="0">
                <a:solidFill>
                  <a:schemeClr val="tx1"/>
                </a:solidFill>
              </a:rPr>
              <a:t>Définir un ensemble de mesures à partir des résultats de l’atelier de l’assemblée générale annuelle. </a:t>
            </a:r>
          </a:p>
          <a:p>
            <a:pPr lvl="1"/>
            <a:r>
              <a:rPr lang="fr-CA" dirty="0">
                <a:solidFill>
                  <a:schemeClr val="tx1"/>
                </a:solidFill>
              </a:rPr>
              <a:t>Effectuer au moins une activité de prototypage au cours de la prochaine année. </a:t>
            </a:r>
          </a:p>
          <a:p>
            <a:pPr lvl="1"/>
            <a:r>
              <a:rPr lang="fr-CA" dirty="0">
                <a:solidFill>
                  <a:schemeClr val="tx1"/>
                </a:solidFill>
              </a:rPr>
              <a:t>Entamer des discussions sur les pratiques exemplaires souhaitées. </a:t>
            </a:r>
          </a:p>
          <a:p>
            <a:pPr lvl="1"/>
            <a:r>
              <a:rPr lang="fr-CA" dirty="0">
                <a:solidFill>
                  <a:schemeClr val="tx1"/>
                </a:solidFill>
              </a:rPr>
              <a:t>Favoriser la collaboration entre la communauté de la géomatique et les communautés de la sécurité publique et de la gestion des urgences. </a:t>
            </a:r>
          </a:p>
          <a:p>
            <a:pPr lvl="1"/>
            <a:r>
              <a:rPr lang="fr-CA" dirty="0">
                <a:solidFill>
                  <a:schemeClr val="tx1"/>
                </a:solidFill>
              </a:rPr>
              <a:t>Élaborer un cadre d’interopérabilité géospatiale pour la gestion des urgences, afin de fournir des lignes directrices que les professionnels des services d’urgence du Canada peuvent suivre pour maximiser la découverte, la mise en commun et l’utilisation des données géospatiales pour la gestion des urgences ainsi que l’accès à ces données</a:t>
            </a:r>
            <a:r>
              <a:rPr lang="fr-CA" dirty="0"/>
              <a:t>.</a:t>
            </a:r>
          </a:p>
        </p:txBody>
      </p:sp>
    </p:spTree>
    <p:extLst>
      <p:ext uri="{BB962C8B-B14F-4D97-AF65-F5344CB8AC3E}">
        <p14:creationId xmlns:p14="http://schemas.microsoft.com/office/powerpoint/2010/main" val="152165816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E52126E5E8AF44EB00209A6D1EA3E13" ma:contentTypeVersion="8" ma:contentTypeDescription="Create a new document." ma:contentTypeScope="" ma:versionID="9d49a8f7995699c5cd8f821a8aa19c8e">
  <xsd:schema xmlns:xsd="http://www.w3.org/2001/XMLSchema" xmlns:xs="http://www.w3.org/2001/XMLSchema" xmlns:p="http://schemas.microsoft.com/office/2006/metadata/properties" xmlns:ns2="1fec0e83-9f24-46ce-8a51-ae41f1611437" xmlns:ns3="23eddd3b-00bf-4154-ad9c-38d31abcdd4d" targetNamespace="http://schemas.microsoft.com/office/2006/metadata/properties" ma:root="true" ma:fieldsID="2c323dfa1c93a52c06093c537a6f142f" ns2:_="" ns3:_="">
    <xsd:import namespace="1fec0e83-9f24-46ce-8a51-ae41f1611437"/>
    <xsd:import namespace="23eddd3b-00bf-4154-ad9c-38d31abcdd4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ec0e83-9f24-46ce-8a51-ae41f16114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eddd3b-00bf-4154-ad9c-38d31abcdd4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39A68D2-6CEC-475C-B9C9-83570AC74BD7}">
  <ds:schemaRefs>
    <ds:schemaRef ds:uri="http://schemas.microsoft.com/sharepoint/v3/contenttype/forms"/>
  </ds:schemaRefs>
</ds:datastoreItem>
</file>

<file path=customXml/itemProps2.xml><?xml version="1.0" encoding="utf-8"?>
<ds:datastoreItem xmlns:ds="http://schemas.openxmlformats.org/officeDocument/2006/customXml" ds:itemID="{FDA54D32-E55F-43DA-8B1F-429B9976A2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ec0e83-9f24-46ce-8a51-ae41f1611437"/>
    <ds:schemaRef ds:uri="23eddd3b-00bf-4154-ad9c-38d31abcdd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446B40-7888-44FA-8DFA-734B05FCBB68}">
  <ds:schemaRef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1fec0e83-9f24-46ce-8a51-ae41f1611437"/>
    <ds:schemaRef ds:uri="23eddd3b-00bf-4154-ad9c-38d31abcdd4d"/>
    <ds:schemaRef ds:uri="http://purl.org/dc/elements/1.1/"/>
    <ds:schemaRef ds:uri="http://schemas.microsoft.com/office/2006/metadata/properties"/>
    <ds:schemaRef ds:uri="http://www.w3.org/XML/1998/namespace"/>
  </ds:schemaRefs>
</ds:datastoreItem>
</file>

<file path=docMetadata/LabelInfo.xml><?xml version="1.0" encoding="utf-8"?>
<clbl:labelList xmlns:clbl="http://schemas.microsoft.com/office/2020/mipLabelMetadata">
  <clbl:label id="{219619fd-75dc-48cb-820d-8f683a95dd8b}" enabled="1" method="Privileged" siteId="{05c95b33-90ca-49d5-b644-288b930b912b}" removed="0"/>
</clbl:labelList>
</file>

<file path=docProps/app.xml><?xml version="1.0" encoding="utf-8"?>
<Properties xmlns="http://schemas.openxmlformats.org/officeDocument/2006/extended-properties" xmlns:vt="http://schemas.openxmlformats.org/officeDocument/2006/docPropsVTypes">
  <Template>Facet</Template>
  <TotalTime>3738</TotalTime>
  <Words>1278</Words>
  <Application>Microsoft Office PowerPoint</Application>
  <PresentationFormat>Widescreen</PresentationFormat>
  <Paragraphs>61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Trebuchet MS</vt:lpstr>
      <vt:lpstr>Wingdings 3</vt:lpstr>
      <vt:lpstr>Facet</vt:lpstr>
      <vt:lpstr>Conseil canadien de géomatique (CCG) Plan de travail 2025-2026</vt:lpstr>
      <vt:lpstr>Groupes de travail</vt:lpstr>
      <vt:lpstr>Comité canadien du système de référence géodésique (CCSRG)</vt:lpstr>
      <vt:lpstr>Comité du Forum sur le cadastre (CFC)</vt:lpstr>
      <vt:lpstr>Comité directeur de GéoBase (CD GéoBase)</vt:lpstr>
      <vt:lpstr>Groupe de travail sur la gouvernance</vt:lpstr>
      <vt:lpstr>Équipes de travail </vt:lpstr>
      <vt:lpstr>Geo.ca </vt:lpstr>
      <vt:lpstr>Réduction des risques, intervention et rétablissement</vt:lpstr>
      <vt:lpstr>Normes</vt:lpstr>
      <vt:lpstr>Technologies   </vt:lpstr>
      <vt:lpstr>Services 9-1-1 de prochaine génération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Canadian Council on Geomatics (CCOG) Work plan  2025-2026</dc:title>
  <dc:creator>Lamirande, Brigitte</dc:creator>
  <cp:lastModifiedBy>Hirschkorn, Kristine (she, her | elle, elle)</cp:lastModifiedBy>
  <cp:revision>61</cp:revision>
  <dcterms:created xsi:type="dcterms:W3CDTF">2024-10-31T13:42:37Z</dcterms:created>
  <dcterms:modified xsi:type="dcterms:W3CDTF">2024-12-20T16:21:35Z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Facet:9</vt:lpwstr>
  </property>
  <property fmtid="{D5CDD505-2E9C-101B-9397-08002B2CF9AE}" pid="3" name="ClassificationContentMarkingHeaderText">
    <vt:lpwstr>UNCLASSIFIED - NON CLASSIFIÉ</vt:lpwstr>
  </property>
  <property fmtid="{D5CDD505-2E9C-101B-9397-08002B2CF9AE}" pid="4" name="ContentTypeId">
    <vt:lpwstr>0x0101005E52126E5E8AF44EB00209A6D1EA3E13</vt:lpwstr>
  </property>
  <property fmtid="{D5CDD505-2E9C-101B-9397-08002B2CF9AE}" pid="5" name="MSIP_Label_834ed4f5-eae4-40c7-82be-b1cdf720a1b9_Enabled">
    <vt:lpwstr>true</vt:lpwstr>
  </property>
  <property fmtid="{D5CDD505-2E9C-101B-9397-08002B2CF9AE}" pid="6" name="MSIP_Label_834ed4f5-eae4-40c7-82be-b1cdf720a1b9_SetDate">
    <vt:lpwstr>2024-12-18T14:10:22Z</vt:lpwstr>
  </property>
  <property fmtid="{D5CDD505-2E9C-101B-9397-08002B2CF9AE}" pid="7" name="MSIP_Label_834ed4f5-eae4-40c7-82be-b1cdf720a1b9_Method">
    <vt:lpwstr>Standard</vt:lpwstr>
  </property>
  <property fmtid="{D5CDD505-2E9C-101B-9397-08002B2CF9AE}" pid="8" name="MSIP_Label_834ed4f5-eae4-40c7-82be-b1cdf720a1b9_Name">
    <vt:lpwstr>Unclassified - Non classifié</vt:lpwstr>
  </property>
  <property fmtid="{D5CDD505-2E9C-101B-9397-08002B2CF9AE}" pid="9" name="MSIP_Label_834ed4f5-eae4-40c7-82be-b1cdf720a1b9_SiteId">
    <vt:lpwstr>e0d54a3c-7bbe-4a64-9d46-f9f84a41c833</vt:lpwstr>
  </property>
  <property fmtid="{D5CDD505-2E9C-101B-9397-08002B2CF9AE}" pid="10" name="MSIP_Label_834ed4f5-eae4-40c7-82be-b1cdf720a1b9_ActionId">
    <vt:lpwstr>1ae13622-e251-44d4-81a3-322f81042be2</vt:lpwstr>
  </property>
  <property fmtid="{D5CDD505-2E9C-101B-9397-08002B2CF9AE}" pid="11" name="MSIP_Label_834ed4f5-eae4-40c7-82be-b1cdf720a1b9_ContentBits">
    <vt:lpwstr>0</vt:lpwstr>
  </property>
</Properties>
</file>