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7" r:id="rId6"/>
    <p:sldId id="257" r:id="rId7"/>
    <p:sldId id="258" r:id="rId8"/>
    <p:sldId id="260" r:id="rId9"/>
    <p:sldId id="262" r:id="rId10"/>
    <p:sldId id="266" r:id="rId11"/>
    <p:sldId id="259" r:id="rId12"/>
    <p:sldId id="263" r:id="rId13"/>
    <p:sldId id="264" r:id="rId14"/>
    <p:sldId id="265"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38D214-50BA-7147-E3C2-D3C4114E642F}" name="Lamirande, Brigitte" initials="BL" userId="S::brigitte.lamirande@nrcan-rncan.gc.ca::ebeaa935-4f76-4de1-9e4f-43c314db8f6e" providerId="AD"/>
  <p188:author id="{A6FC711D-AF79-F3FF-2571-86713CBE6117}" name="Julien, Muriel (she, her | elle, elle)" initials="MJ" userId="S::muriel.julien@nrcan-rncan.gc.ca::0ccef7f0-3aa9-4cf0-998d-8d756ddfad6b" providerId="AD"/>
  <p188:author id="{632154D2-E300-1A87-4B7E-A81FB46B11E6}" name="Hirschkorn, Kristine (she, her | elle, elle)" initials="KH" userId="S::kristine.hirschkorn@nrcan-rncan.gc.ca::6e70cf57-c11c-4269-b359-fc04ae9dc34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rschkorn, Kristine (she, her | elle, elle)" userId="6e70cf57-c11c-4269-b359-fc04ae9dc341" providerId="ADAL" clId="{BAFB35E9-2728-4D84-BBCA-6195E8C77486}"/>
    <pc:docChg chg="delSld">
      <pc:chgData name="Hirschkorn, Kristine (she, her | elle, elle)" userId="6e70cf57-c11c-4269-b359-fc04ae9dc341" providerId="ADAL" clId="{BAFB35E9-2728-4D84-BBCA-6195E8C77486}" dt="2024-12-20T16:19:49.376" v="0" actId="47"/>
      <pc:docMkLst>
        <pc:docMk/>
      </pc:docMkLst>
      <pc:sldChg chg="del">
        <pc:chgData name="Hirschkorn, Kristine (she, her | elle, elle)" userId="6e70cf57-c11c-4269-b359-fc04ae9dc341" providerId="ADAL" clId="{BAFB35E9-2728-4D84-BBCA-6195E8C77486}" dt="2024-12-20T16:19:49.376" v="0" actId="47"/>
        <pc:sldMkLst>
          <pc:docMk/>
          <pc:sldMk cId="4079491804" sldId="269"/>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pic>
        <p:nvPicPr>
          <p:cNvPr id="8" name="Image 7">
            <a:extLst>
              <a:ext uri="{FF2B5EF4-FFF2-40B4-BE49-F238E27FC236}">
                <a16:creationId xmlns:a16="http://schemas.microsoft.com/office/drawing/2014/main" id="{67B6A427-949E-9850-5316-D84C25EC9F7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113081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pic>
        <p:nvPicPr>
          <p:cNvPr id="7" name="Image 6">
            <a:extLst>
              <a:ext uri="{FF2B5EF4-FFF2-40B4-BE49-F238E27FC236}">
                <a16:creationId xmlns:a16="http://schemas.microsoft.com/office/drawing/2014/main" id="{FD5F601E-4971-5AF8-D184-0D638E5A935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309902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pic>
        <p:nvPicPr>
          <p:cNvPr id="7" name="Image 6">
            <a:extLst>
              <a:ext uri="{FF2B5EF4-FFF2-40B4-BE49-F238E27FC236}">
                <a16:creationId xmlns:a16="http://schemas.microsoft.com/office/drawing/2014/main" id="{C5AE1ED0-AE0D-89AF-F27A-AB075F2DC4B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2100768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pic>
        <p:nvPicPr>
          <p:cNvPr id="7" name="Image 6">
            <a:extLst>
              <a:ext uri="{FF2B5EF4-FFF2-40B4-BE49-F238E27FC236}">
                <a16:creationId xmlns:a16="http://schemas.microsoft.com/office/drawing/2014/main" id="{96E2D6B2-2488-F80B-2572-5BF428E8DA7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1011115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pic>
        <p:nvPicPr>
          <p:cNvPr id="7" name="Image 6">
            <a:extLst>
              <a:ext uri="{FF2B5EF4-FFF2-40B4-BE49-F238E27FC236}">
                <a16:creationId xmlns:a16="http://schemas.microsoft.com/office/drawing/2014/main" id="{933915BD-07D2-FB5F-8BC6-E5536F4C95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3046216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pic>
        <p:nvPicPr>
          <p:cNvPr id="7" name="Image 6">
            <a:extLst>
              <a:ext uri="{FF2B5EF4-FFF2-40B4-BE49-F238E27FC236}">
                <a16:creationId xmlns:a16="http://schemas.microsoft.com/office/drawing/2014/main" id="{BA4642A1-F0C3-E12C-BD27-7EBBE1C178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3385894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pic>
        <p:nvPicPr>
          <p:cNvPr id="7" name="Image 6">
            <a:extLst>
              <a:ext uri="{FF2B5EF4-FFF2-40B4-BE49-F238E27FC236}">
                <a16:creationId xmlns:a16="http://schemas.microsoft.com/office/drawing/2014/main" id="{EEE72DF4-5FB7-273D-88FF-5CF82B2F4B9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18333304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pic>
        <p:nvPicPr>
          <p:cNvPr id="7" name="Image 6">
            <a:extLst>
              <a:ext uri="{FF2B5EF4-FFF2-40B4-BE49-F238E27FC236}">
                <a16:creationId xmlns:a16="http://schemas.microsoft.com/office/drawing/2014/main" id="{3BBBDEB1-1BEF-B671-7B68-EB4A3CB2C83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323137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pic>
        <p:nvPicPr>
          <p:cNvPr id="7" name="Image 6">
            <a:extLst>
              <a:ext uri="{FF2B5EF4-FFF2-40B4-BE49-F238E27FC236}">
                <a16:creationId xmlns:a16="http://schemas.microsoft.com/office/drawing/2014/main" id="{AC4AF322-FAE1-EE8F-5829-D04874D548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2315252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pic>
        <p:nvPicPr>
          <p:cNvPr id="7" name="Image 6">
            <a:extLst>
              <a:ext uri="{FF2B5EF4-FFF2-40B4-BE49-F238E27FC236}">
                <a16:creationId xmlns:a16="http://schemas.microsoft.com/office/drawing/2014/main" id="{813A21F7-584B-A4B1-B190-7A6C2464AF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1838328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046D6E-909D-46E5-94EA-B2632584CA96}" type="datetimeFigureOut">
              <a:rPr lang="en-CA" smtClean="0"/>
              <a:t>2024-12-20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E1AF11E-C8E7-47A3-ACFA-D6C8CD07EA6C}" type="slidenum">
              <a:rPr lang="en-CA" smtClean="0"/>
              <a:t>‹#›</a:t>
            </a:fld>
            <a:endParaRPr lang="en-CA"/>
          </a:p>
        </p:txBody>
      </p:sp>
      <p:pic>
        <p:nvPicPr>
          <p:cNvPr id="8" name="Image 7">
            <a:extLst>
              <a:ext uri="{FF2B5EF4-FFF2-40B4-BE49-F238E27FC236}">
                <a16:creationId xmlns:a16="http://schemas.microsoft.com/office/drawing/2014/main" id="{7C56ECB9-06FD-42F2-851D-72C2631460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3922872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046D6E-909D-46E5-94EA-B2632584CA96}" type="datetimeFigureOut">
              <a:rPr lang="en-CA" smtClean="0"/>
              <a:t>2024-12-20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E1AF11E-C8E7-47A3-ACFA-D6C8CD07EA6C}" type="slidenum">
              <a:rPr lang="en-CA" smtClean="0"/>
              <a:t>‹#›</a:t>
            </a:fld>
            <a:endParaRPr lang="en-CA"/>
          </a:p>
        </p:txBody>
      </p:sp>
      <p:pic>
        <p:nvPicPr>
          <p:cNvPr id="10" name="Image 9">
            <a:extLst>
              <a:ext uri="{FF2B5EF4-FFF2-40B4-BE49-F238E27FC236}">
                <a16:creationId xmlns:a16="http://schemas.microsoft.com/office/drawing/2014/main" id="{2C7CE651-6382-FE49-C27F-FF8464CE867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3074490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046D6E-909D-46E5-94EA-B2632584CA96}" type="datetimeFigureOut">
              <a:rPr lang="en-CA" smtClean="0"/>
              <a:t>2024-12-20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E1AF11E-C8E7-47A3-ACFA-D6C8CD07EA6C}" type="slidenum">
              <a:rPr lang="en-CA" smtClean="0"/>
              <a:t>‹#›</a:t>
            </a:fld>
            <a:endParaRPr lang="en-CA"/>
          </a:p>
        </p:txBody>
      </p:sp>
      <p:pic>
        <p:nvPicPr>
          <p:cNvPr id="6" name="Image 5">
            <a:extLst>
              <a:ext uri="{FF2B5EF4-FFF2-40B4-BE49-F238E27FC236}">
                <a16:creationId xmlns:a16="http://schemas.microsoft.com/office/drawing/2014/main" id="{C81C3047-DDD3-0D66-B946-30F49FA3B08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235816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046D6E-909D-46E5-94EA-B2632584CA96}" type="datetimeFigureOut">
              <a:rPr lang="en-CA" smtClean="0"/>
              <a:t>2024-12-20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E1AF11E-C8E7-47A3-ACFA-D6C8CD07EA6C}" type="slidenum">
              <a:rPr lang="en-CA" smtClean="0"/>
              <a:t>‹#›</a:t>
            </a:fld>
            <a:endParaRPr lang="en-CA"/>
          </a:p>
        </p:txBody>
      </p:sp>
      <p:pic>
        <p:nvPicPr>
          <p:cNvPr id="5" name="Image 4">
            <a:extLst>
              <a:ext uri="{FF2B5EF4-FFF2-40B4-BE49-F238E27FC236}">
                <a16:creationId xmlns:a16="http://schemas.microsoft.com/office/drawing/2014/main" id="{B088CB8D-476C-B369-45D8-1F1DC11B37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471362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046D6E-909D-46E5-94EA-B2632584CA96}" type="datetimeFigureOut">
              <a:rPr lang="en-CA" smtClean="0"/>
              <a:t>2024-12-20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E1AF11E-C8E7-47A3-ACFA-D6C8CD07EA6C}" type="slidenum">
              <a:rPr lang="en-CA" smtClean="0"/>
              <a:t>‹#›</a:t>
            </a:fld>
            <a:endParaRPr lang="en-CA"/>
          </a:p>
        </p:txBody>
      </p:sp>
      <p:pic>
        <p:nvPicPr>
          <p:cNvPr id="8" name="Image 7">
            <a:extLst>
              <a:ext uri="{FF2B5EF4-FFF2-40B4-BE49-F238E27FC236}">
                <a16:creationId xmlns:a16="http://schemas.microsoft.com/office/drawing/2014/main" id="{2EF5C178-84D7-F5A9-BA0F-827E6412CE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3337991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046D6E-909D-46E5-94EA-B2632584CA96}" type="datetimeFigureOut">
              <a:rPr lang="en-CA" smtClean="0"/>
              <a:t>2024-12-20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E1AF11E-C8E7-47A3-ACFA-D6C8CD07EA6C}" type="slidenum">
              <a:rPr lang="en-CA" smtClean="0"/>
              <a:t>‹#›</a:t>
            </a:fld>
            <a:endParaRPr lang="en-CA"/>
          </a:p>
        </p:txBody>
      </p:sp>
      <p:pic>
        <p:nvPicPr>
          <p:cNvPr id="8" name="Image 7">
            <a:extLst>
              <a:ext uri="{FF2B5EF4-FFF2-40B4-BE49-F238E27FC236}">
                <a16:creationId xmlns:a16="http://schemas.microsoft.com/office/drawing/2014/main" id="{1799050F-0BC3-C4B6-A43D-FE37B6BB4A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49145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B046D6E-909D-46E5-94EA-B2632584CA96}" type="datetimeFigureOut">
              <a:rPr lang="en-CA" smtClean="0"/>
              <a:t>2024-12-20</a:t>
            </a:fld>
            <a:endParaRPr lang="en-C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E1AF11E-C8E7-47A3-ACFA-D6C8CD07EA6C}" type="slidenum">
              <a:rPr lang="en-CA" smtClean="0"/>
              <a:t>‹#›</a:t>
            </a:fld>
            <a:endParaRPr lang="en-CA"/>
          </a:p>
        </p:txBody>
      </p:sp>
      <p:sp>
        <p:nvSpPr>
          <p:cNvPr id="9" name="TextBox 8">
            <a:extLst>
              <a:ext uri="{FF2B5EF4-FFF2-40B4-BE49-F238E27FC236}">
                <a16:creationId xmlns:a16="http://schemas.microsoft.com/office/drawing/2014/main" id="{A6640108-FC71-0651-F19E-16662E135EF9}"/>
              </a:ext>
            </a:extLst>
          </p:cNvPr>
          <p:cNvSpPr txBox="1"/>
          <p:nvPr userDrawn="1">
            <p:extLst>
              <p:ext uri="{1162E1C5-73C7-4A58-AE30-91384D911F3F}">
                <p184:classification xmlns:p184="http://schemas.microsoft.com/office/powerpoint/2018/4/main" val="hdr"/>
              </p:ext>
            </p:extLst>
          </p:nvPr>
        </p:nvSpPr>
        <p:spPr>
          <a:xfrm>
            <a:off x="10201275" y="63500"/>
            <a:ext cx="1962150" cy="182880"/>
          </a:xfrm>
          <a:prstGeom prst="rect">
            <a:avLst/>
          </a:prstGeom>
        </p:spPr>
        <p:txBody>
          <a:bodyPr horzOverflow="overflow" lIns="0" tIns="0" rIns="0" bIns="0">
            <a:spAutoFit/>
          </a:bodyPr>
          <a:lstStyle/>
          <a:p>
            <a:pPr algn="l"/>
            <a:r>
              <a:rPr lang="en-CA" sz="1200">
                <a:solidFill>
                  <a:srgbClr val="000000"/>
                </a:solidFill>
                <a:latin typeface="Calibri" panose="020F0502020204030204" pitchFamily="34" charset="0"/>
                <a:ea typeface="Calibri" panose="020F0502020204030204" pitchFamily="34" charset="0"/>
                <a:cs typeface="Calibri" panose="020F0502020204030204" pitchFamily="34" charset="0"/>
              </a:rPr>
              <a:t>UNCLASSIFIED - NON CLASSIFIÉ</a:t>
            </a:r>
          </a:p>
        </p:txBody>
      </p:sp>
    </p:spTree>
    <p:extLst>
      <p:ext uri="{BB962C8B-B14F-4D97-AF65-F5344CB8AC3E}">
        <p14:creationId xmlns:p14="http://schemas.microsoft.com/office/powerpoint/2010/main" val="17481087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E7B6F-E2B1-ACB6-3ED2-5993F5608A9F}"/>
              </a:ext>
            </a:extLst>
          </p:cNvPr>
          <p:cNvSpPr>
            <a:spLocks noGrp="1"/>
          </p:cNvSpPr>
          <p:nvPr>
            <p:ph type="ctrTitle"/>
          </p:nvPr>
        </p:nvSpPr>
        <p:spPr>
          <a:xfrm>
            <a:off x="1578187" y="1683174"/>
            <a:ext cx="7766936" cy="3403176"/>
          </a:xfrm>
        </p:spPr>
        <p:txBody>
          <a:bodyPr anchor="t"/>
          <a:lstStyle/>
          <a:p>
            <a:pPr algn="ctr"/>
            <a:r>
              <a:rPr lang="en-CA" dirty="0"/>
              <a:t>Canadian Council on Geomatics (CCOG)</a:t>
            </a:r>
            <a:br>
              <a:rPr lang="en-CA" dirty="0"/>
            </a:br>
            <a:r>
              <a:rPr lang="en-CA" dirty="0"/>
              <a:t>Work plan</a:t>
            </a:r>
            <a:r>
              <a:rPr lang="en-CA"/>
              <a:t> </a:t>
            </a:r>
            <a:br>
              <a:rPr lang="en-CA"/>
            </a:br>
            <a:r>
              <a:rPr lang="en-CA"/>
              <a:t>2025-2026</a:t>
            </a:r>
            <a:endParaRPr lang="en-CA" dirty="0"/>
          </a:p>
        </p:txBody>
      </p:sp>
      <p:sp>
        <p:nvSpPr>
          <p:cNvPr id="3" name="Subtitle 2">
            <a:extLst>
              <a:ext uri="{FF2B5EF4-FFF2-40B4-BE49-F238E27FC236}">
                <a16:creationId xmlns:a16="http://schemas.microsoft.com/office/drawing/2014/main" id="{8F8E72AF-81D0-1219-ABAE-6F4D4F6ED22B}"/>
              </a:ext>
            </a:extLst>
          </p:cNvPr>
          <p:cNvSpPr>
            <a:spLocks noGrp="1"/>
          </p:cNvSpPr>
          <p:nvPr>
            <p:ph type="subTitle" idx="1"/>
          </p:nvPr>
        </p:nvSpPr>
        <p:spPr>
          <a:xfrm>
            <a:off x="1414357" y="5327183"/>
            <a:ext cx="7766936" cy="1096899"/>
          </a:xfrm>
        </p:spPr>
        <p:txBody>
          <a:bodyPr/>
          <a:lstStyle/>
          <a:p>
            <a:r>
              <a:rPr lang="en-CA"/>
              <a:t>DRAFT December, </a:t>
            </a:r>
            <a:r>
              <a:rPr lang="en-CA" dirty="0"/>
              <a:t>2024</a:t>
            </a:r>
          </a:p>
        </p:txBody>
      </p:sp>
    </p:spTree>
    <p:extLst>
      <p:ext uri="{BB962C8B-B14F-4D97-AF65-F5344CB8AC3E}">
        <p14:creationId xmlns:p14="http://schemas.microsoft.com/office/powerpoint/2010/main" val="1870853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062040-7510-4C55-E381-6BC9AD03D6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4D7555-483F-AF02-76CA-2927B9683B93}"/>
              </a:ext>
            </a:extLst>
          </p:cNvPr>
          <p:cNvSpPr>
            <a:spLocks noGrp="1"/>
          </p:cNvSpPr>
          <p:nvPr>
            <p:ph type="title"/>
          </p:nvPr>
        </p:nvSpPr>
        <p:spPr/>
        <p:txBody>
          <a:bodyPr/>
          <a:lstStyle/>
          <a:p>
            <a:r>
              <a:rPr lang="en-CA" dirty="0"/>
              <a:t>Standards</a:t>
            </a:r>
          </a:p>
        </p:txBody>
      </p:sp>
      <p:sp>
        <p:nvSpPr>
          <p:cNvPr id="3" name="Content Placeholder 2">
            <a:extLst>
              <a:ext uri="{FF2B5EF4-FFF2-40B4-BE49-F238E27FC236}">
                <a16:creationId xmlns:a16="http://schemas.microsoft.com/office/drawing/2014/main" id="{7866A701-8FA8-372A-89F6-D35A4C81D8BA}"/>
              </a:ext>
            </a:extLst>
          </p:cNvPr>
          <p:cNvSpPr>
            <a:spLocks noGrp="1"/>
          </p:cNvSpPr>
          <p:nvPr>
            <p:ph idx="1"/>
          </p:nvPr>
        </p:nvSpPr>
        <p:spPr/>
        <p:txBody>
          <a:bodyPr/>
          <a:lstStyle/>
          <a:p>
            <a:r>
              <a:rPr lang="en-US" dirty="0">
                <a:solidFill>
                  <a:schemeClr val="tx1"/>
                </a:solidFill>
              </a:rPr>
              <a:t>Purpose: To </a:t>
            </a:r>
            <a:r>
              <a:rPr lang="en-US">
                <a:solidFill>
                  <a:schemeClr val="tx1"/>
                </a:solidFill>
              </a:rPr>
              <a:t>advance a framework for national standards coordination, identify priority standards and support their implementation by CCOG members, where needed, to advance data interoperability and integration</a:t>
            </a:r>
          </a:p>
          <a:p>
            <a:r>
              <a:rPr lang="en-US" dirty="0">
                <a:solidFill>
                  <a:schemeClr val="tx1"/>
                </a:solidFill>
              </a:rPr>
              <a:t>Activities:</a:t>
            </a:r>
          </a:p>
          <a:p>
            <a:pPr lvl="1"/>
            <a:r>
              <a:rPr lang="en-US" dirty="0">
                <a:solidFill>
                  <a:schemeClr val="tx1"/>
                </a:solidFill>
              </a:rPr>
              <a:t>Coordinate with TBS to realize modernized Standard on Geospatial </a:t>
            </a:r>
          </a:p>
          <a:p>
            <a:pPr lvl="1"/>
            <a:r>
              <a:rPr lang="en-US" dirty="0">
                <a:solidFill>
                  <a:schemeClr val="tx1"/>
                </a:solidFill>
              </a:rPr>
              <a:t>Identify core standards for inclusion in the modernized instrument </a:t>
            </a:r>
          </a:p>
          <a:p>
            <a:pPr lvl="1"/>
            <a:r>
              <a:rPr lang="en-US" dirty="0">
                <a:solidFill>
                  <a:schemeClr val="tx1"/>
                </a:solidFill>
              </a:rPr>
              <a:t>Conceptualize and develop reference materials to help members implement core standards </a:t>
            </a:r>
          </a:p>
          <a:p>
            <a:pPr lvl="1"/>
            <a:r>
              <a:rPr lang="en-US" dirty="0">
                <a:solidFill>
                  <a:schemeClr val="tx1"/>
                </a:solidFill>
              </a:rPr>
              <a:t>Communicate standards activities and impact </a:t>
            </a:r>
            <a:endParaRPr lang="en-CA" dirty="0">
              <a:solidFill>
                <a:schemeClr val="tx1"/>
              </a:solidFill>
            </a:endParaRPr>
          </a:p>
        </p:txBody>
      </p:sp>
    </p:spTree>
    <p:extLst>
      <p:ext uri="{BB962C8B-B14F-4D97-AF65-F5344CB8AC3E}">
        <p14:creationId xmlns:p14="http://schemas.microsoft.com/office/powerpoint/2010/main" val="1120759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147B13-1974-6E8C-2E5C-E5956F569A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C51FA4-36CB-6461-532D-59A34F236E0D}"/>
              </a:ext>
            </a:extLst>
          </p:cNvPr>
          <p:cNvSpPr>
            <a:spLocks noGrp="1"/>
          </p:cNvSpPr>
          <p:nvPr>
            <p:ph type="title"/>
          </p:nvPr>
        </p:nvSpPr>
        <p:spPr/>
        <p:txBody>
          <a:bodyPr/>
          <a:lstStyle/>
          <a:p>
            <a:r>
              <a:rPr lang="en-CA" dirty="0"/>
              <a:t>Technologies</a:t>
            </a:r>
            <a:br>
              <a:rPr lang="en-CA" dirty="0"/>
            </a:br>
            <a:r>
              <a:rPr lang="en-CA" dirty="0"/>
              <a:t>  </a:t>
            </a:r>
          </a:p>
        </p:txBody>
      </p:sp>
      <p:sp>
        <p:nvSpPr>
          <p:cNvPr id="3" name="Content Placeholder 2">
            <a:extLst>
              <a:ext uri="{FF2B5EF4-FFF2-40B4-BE49-F238E27FC236}">
                <a16:creationId xmlns:a16="http://schemas.microsoft.com/office/drawing/2014/main" id="{38DE5A6E-2A5B-C4CC-A74A-9D2F5DCC9A10}"/>
              </a:ext>
            </a:extLst>
          </p:cNvPr>
          <p:cNvSpPr>
            <a:spLocks noGrp="1"/>
          </p:cNvSpPr>
          <p:nvPr>
            <p:ph idx="1"/>
          </p:nvPr>
        </p:nvSpPr>
        <p:spPr/>
        <p:txBody>
          <a:bodyPr>
            <a:normAutofit/>
          </a:bodyPr>
          <a:lstStyle/>
          <a:p>
            <a:r>
              <a:rPr lang="en-US" dirty="0">
                <a:solidFill>
                  <a:schemeClr val="tx1"/>
                </a:solidFill>
              </a:rPr>
              <a:t>Purpose: </a:t>
            </a:r>
            <a:r>
              <a:rPr lang="en-US">
                <a:solidFill>
                  <a:schemeClr val="tx1"/>
                </a:solidFill>
              </a:rPr>
              <a:t>To work towards common, integrated solutions for data and technologies, to reduce duplication and realize efficiencies</a:t>
            </a:r>
          </a:p>
          <a:p>
            <a:r>
              <a:rPr lang="en-US" dirty="0">
                <a:solidFill>
                  <a:schemeClr val="tx1"/>
                </a:solidFill>
              </a:rPr>
              <a:t>Activities:</a:t>
            </a:r>
          </a:p>
          <a:p>
            <a:pPr lvl="1"/>
            <a:r>
              <a:rPr lang="en-US" dirty="0">
                <a:solidFill>
                  <a:schemeClr val="tx1"/>
                </a:solidFill>
              </a:rPr>
              <a:t>Select and confirm survey tool (e.g., Qualtrics via Natural Resources Canada) and launch survey to develop a picture of technologies/solutions used by CCOG members and identify needs/gaps that the TT can help address</a:t>
            </a:r>
          </a:p>
          <a:p>
            <a:pPr lvl="1"/>
            <a:r>
              <a:rPr lang="en-US" dirty="0">
                <a:solidFill>
                  <a:schemeClr val="tx1"/>
                </a:solidFill>
              </a:rPr>
              <a:t>Deliver detailed national geomatics technology report to CCOG, potentially annual or online.</a:t>
            </a:r>
          </a:p>
          <a:p>
            <a:pPr lvl="1"/>
            <a:r>
              <a:rPr lang="en-US" dirty="0">
                <a:solidFill>
                  <a:schemeClr val="tx1"/>
                </a:solidFill>
              </a:rPr>
              <a:t>Determine short and long-term data storage solutions and to develop a plan for regular inventory updates (e.g., quarterly by CCOG members).</a:t>
            </a:r>
          </a:p>
          <a:p>
            <a:pPr lvl="1"/>
            <a:r>
              <a:rPr lang="en-US" dirty="0">
                <a:solidFill>
                  <a:schemeClr val="tx1"/>
                </a:solidFill>
              </a:rPr>
              <a:t>Prioritize pain points (e.g., enterprise agreements, SDI platform architecture), execute Proof of Concepts, and continually assess and update priorities</a:t>
            </a:r>
            <a:r>
              <a:rPr lang="en-US" dirty="0"/>
              <a:t>.</a:t>
            </a:r>
            <a:endParaRPr lang="en-CA" dirty="0"/>
          </a:p>
        </p:txBody>
      </p:sp>
    </p:spTree>
    <p:extLst>
      <p:ext uri="{BB962C8B-B14F-4D97-AF65-F5344CB8AC3E}">
        <p14:creationId xmlns:p14="http://schemas.microsoft.com/office/powerpoint/2010/main" val="105177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277835-1047-B92B-4337-4D5C33D97A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BBA705-9AAE-4569-B435-83A86DD9DDDF}"/>
              </a:ext>
            </a:extLst>
          </p:cNvPr>
          <p:cNvSpPr>
            <a:spLocks noGrp="1"/>
          </p:cNvSpPr>
          <p:nvPr>
            <p:ph type="title"/>
          </p:nvPr>
        </p:nvSpPr>
        <p:spPr/>
        <p:txBody>
          <a:bodyPr>
            <a:normAutofit/>
          </a:bodyPr>
          <a:lstStyle/>
          <a:p>
            <a:r>
              <a:rPr lang="en-CA" dirty="0"/>
              <a:t>Next Generation 9-1-1 (NG-911)</a:t>
            </a:r>
            <a:br>
              <a:rPr lang="en-CA" dirty="0"/>
            </a:br>
            <a:r>
              <a:rPr lang="en-CA" dirty="0"/>
              <a:t>  </a:t>
            </a:r>
          </a:p>
        </p:txBody>
      </p:sp>
      <p:sp>
        <p:nvSpPr>
          <p:cNvPr id="3" name="Content Placeholder 2">
            <a:extLst>
              <a:ext uri="{FF2B5EF4-FFF2-40B4-BE49-F238E27FC236}">
                <a16:creationId xmlns:a16="http://schemas.microsoft.com/office/drawing/2014/main" id="{68DC4CBF-0597-43DA-556D-7CD0FEB0ED77}"/>
              </a:ext>
            </a:extLst>
          </p:cNvPr>
          <p:cNvSpPr>
            <a:spLocks noGrp="1"/>
          </p:cNvSpPr>
          <p:nvPr>
            <p:ph idx="1"/>
          </p:nvPr>
        </p:nvSpPr>
        <p:spPr/>
        <p:txBody>
          <a:bodyPr vert="horz" lIns="91440" tIns="45720" rIns="91440" bIns="45720" rtlCol="0" anchor="t">
            <a:normAutofit/>
          </a:bodyPr>
          <a:lstStyle/>
          <a:p>
            <a:r>
              <a:rPr lang="en-US" dirty="0">
                <a:solidFill>
                  <a:schemeClr val="tx1"/>
                </a:solidFill>
              </a:rPr>
              <a:t>Purpose: To understand and report back to CCOG on the state of readiness of National Datasets which may source back to P/T jurisdictions in the collection and dissemination of datasets required; and to support Location based needs for implementation of Next Generation 9-1-1</a:t>
            </a:r>
          </a:p>
          <a:p>
            <a:r>
              <a:rPr lang="en-US" dirty="0">
                <a:solidFill>
                  <a:schemeClr val="tx1"/>
                </a:solidFill>
              </a:rPr>
              <a:t>Activities:</a:t>
            </a:r>
          </a:p>
          <a:p>
            <a:pPr lvl="1"/>
            <a:r>
              <a:rPr lang="en-US" dirty="0">
                <a:solidFill>
                  <a:schemeClr val="tx1"/>
                </a:solidFill>
              </a:rPr>
              <a:t>To be reestablished in the future </a:t>
            </a:r>
          </a:p>
        </p:txBody>
      </p:sp>
    </p:spTree>
    <p:extLst>
      <p:ext uri="{BB962C8B-B14F-4D97-AF65-F5344CB8AC3E}">
        <p14:creationId xmlns:p14="http://schemas.microsoft.com/office/powerpoint/2010/main" val="2316939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0FB841-8BC7-70D6-5B02-DE051E3140A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1030B56-A850-CF07-2892-086C52D2E259}"/>
              </a:ext>
            </a:extLst>
          </p:cNvPr>
          <p:cNvSpPr>
            <a:spLocks noGrp="1"/>
          </p:cNvSpPr>
          <p:nvPr>
            <p:ph type="ctrTitle"/>
          </p:nvPr>
        </p:nvSpPr>
        <p:spPr/>
        <p:txBody>
          <a:bodyPr anchor="t"/>
          <a:lstStyle/>
          <a:p>
            <a:pPr algn="ctr"/>
            <a:r>
              <a:rPr lang="en-CA" dirty="0"/>
              <a:t>Working Groups</a:t>
            </a:r>
          </a:p>
        </p:txBody>
      </p:sp>
      <p:sp>
        <p:nvSpPr>
          <p:cNvPr id="5" name="Subtitle 4">
            <a:extLst>
              <a:ext uri="{FF2B5EF4-FFF2-40B4-BE49-F238E27FC236}">
                <a16:creationId xmlns:a16="http://schemas.microsoft.com/office/drawing/2014/main" id="{3030294A-CE1A-640C-BE64-038FDBA8F4A5}"/>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1765932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549D0-E51C-72B7-1720-87A676A63F40}"/>
              </a:ext>
            </a:extLst>
          </p:cNvPr>
          <p:cNvSpPr>
            <a:spLocks noGrp="1"/>
          </p:cNvSpPr>
          <p:nvPr>
            <p:ph type="title"/>
          </p:nvPr>
        </p:nvSpPr>
        <p:spPr/>
        <p:txBody>
          <a:bodyPr/>
          <a:lstStyle/>
          <a:p>
            <a:r>
              <a:rPr lang="en-US" dirty="0"/>
              <a:t>Canadian Geodetic Reference System Committee (</a:t>
            </a:r>
            <a:r>
              <a:rPr lang="en-CA" dirty="0"/>
              <a:t>CGRSC)</a:t>
            </a:r>
          </a:p>
        </p:txBody>
      </p:sp>
      <p:sp>
        <p:nvSpPr>
          <p:cNvPr id="3" name="Content Placeholder 2">
            <a:extLst>
              <a:ext uri="{FF2B5EF4-FFF2-40B4-BE49-F238E27FC236}">
                <a16:creationId xmlns:a16="http://schemas.microsoft.com/office/drawing/2014/main" id="{8ED34221-E338-2FD3-CA4C-1B2DAAF9DA32}"/>
              </a:ext>
            </a:extLst>
          </p:cNvPr>
          <p:cNvSpPr>
            <a:spLocks noGrp="1"/>
          </p:cNvSpPr>
          <p:nvPr>
            <p:ph idx="1"/>
          </p:nvPr>
        </p:nvSpPr>
        <p:spPr>
          <a:xfrm>
            <a:off x="677334" y="2160589"/>
            <a:ext cx="8596668" cy="4447601"/>
          </a:xfrm>
        </p:spPr>
        <p:txBody>
          <a:bodyPr>
            <a:normAutofit/>
          </a:bodyPr>
          <a:lstStyle/>
          <a:p>
            <a:r>
              <a:rPr lang="en-US" dirty="0">
                <a:solidFill>
                  <a:schemeClr val="tx1"/>
                </a:solidFill>
              </a:rPr>
              <a:t>Purpose: To p</a:t>
            </a:r>
            <a:r>
              <a:rPr lang="en-US">
                <a:solidFill>
                  <a:schemeClr val="tx1"/>
                </a:solidFill>
              </a:rPr>
              <a:t>lan and coordinate inter-agency maintenance and improvement of the Geodetic Reference System in Canada and to promote and facilitate the use of the System as the basis for surveys, mapping, and management of spatially referenced information and related activity.</a:t>
            </a:r>
          </a:p>
          <a:p>
            <a:r>
              <a:rPr lang="en-US" dirty="0">
                <a:solidFill>
                  <a:schemeClr val="tx1"/>
                </a:solidFill>
              </a:rPr>
              <a:t>Activities:</a:t>
            </a:r>
          </a:p>
          <a:p>
            <a:pPr lvl="1"/>
            <a:r>
              <a:rPr lang="en-CA" sz="1800">
                <a:solidFill>
                  <a:schemeClr val="tx1"/>
                </a:solidFill>
              </a:rPr>
              <a:t>Facilitate </a:t>
            </a:r>
            <a:r>
              <a:rPr lang="en-CA" sz="1800" dirty="0">
                <a:solidFill>
                  <a:schemeClr val="tx1"/>
                </a:solidFill>
              </a:rPr>
              <a:t>adoption of </a:t>
            </a:r>
            <a:r>
              <a:rPr lang="en-US" sz="1800" dirty="0">
                <a:solidFill>
                  <a:schemeClr val="tx1"/>
                </a:solidFill>
              </a:rPr>
              <a:t>North American Terrestrial Reference Frame of 2022 (NATRF2022)</a:t>
            </a:r>
            <a:r>
              <a:rPr lang="en-CA" sz="1800" dirty="0">
                <a:solidFill>
                  <a:schemeClr val="tx1"/>
                </a:solidFill>
              </a:rPr>
              <a:t> and update of </a:t>
            </a:r>
            <a:r>
              <a:rPr lang="en-US" sz="1800" dirty="0">
                <a:solidFill>
                  <a:schemeClr val="tx1"/>
                </a:solidFill>
              </a:rPr>
              <a:t>Canadian Geodetic Vertical Datum of 2013 (CGVD2013)</a:t>
            </a:r>
            <a:r>
              <a:rPr lang="en-CA" sz="1800" dirty="0">
                <a:solidFill>
                  <a:schemeClr val="tx1"/>
                </a:solidFill>
              </a:rPr>
              <a:t> across all jurisdictions in the context of the modernization of the Geodetic Reference System</a:t>
            </a:r>
            <a:endParaRPr lang="en-US" sz="1800" dirty="0">
              <a:solidFill>
                <a:schemeClr val="tx1"/>
              </a:solidFill>
            </a:endParaRPr>
          </a:p>
          <a:p>
            <a:pPr lvl="2"/>
            <a:r>
              <a:rPr lang="en-US" sz="1600">
                <a:solidFill>
                  <a:schemeClr val="tx1"/>
                </a:solidFill>
              </a:rPr>
              <a:t>Milestone: Aim for a unified adoption of the modernized reference systems (NATRF2022 / CGVD2013) across all jurisdictions by 2030</a:t>
            </a:r>
            <a:endParaRPr lang="en-CA" sz="1600">
              <a:solidFill>
                <a:schemeClr val="tx1"/>
              </a:solidFill>
            </a:endParaRPr>
          </a:p>
          <a:p>
            <a:pPr lvl="1"/>
            <a:r>
              <a:rPr lang="en-US" sz="1800" dirty="0">
                <a:solidFill>
                  <a:schemeClr val="tx1"/>
                </a:solidFill>
              </a:rPr>
              <a:t>Work with provinces (6/10 provinces currently have plans) to develop detailed modernization plans for their respective reference systems</a:t>
            </a:r>
            <a:r>
              <a:rPr lang="en-CA" sz="1800" dirty="0">
                <a:solidFill>
                  <a:schemeClr val="tx1"/>
                </a:solidFill>
              </a:rPr>
              <a:t> </a:t>
            </a:r>
          </a:p>
        </p:txBody>
      </p:sp>
    </p:spTree>
    <p:extLst>
      <p:ext uri="{BB962C8B-B14F-4D97-AF65-F5344CB8AC3E}">
        <p14:creationId xmlns:p14="http://schemas.microsoft.com/office/powerpoint/2010/main" val="1641851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B34FF6-859D-D498-720E-99377E681C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31288D-BD9D-FE5F-46CE-EFF20F75741B}"/>
              </a:ext>
            </a:extLst>
          </p:cNvPr>
          <p:cNvSpPr>
            <a:spLocks noGrp="1"/>
          </p:cNvSpPr>
          <p:nvPr>
            <p:ph type="title"/>
          </p:nvPr>
        </p:nvSpPr>
        <p:spPr>
          <a:xfrm>
            <a:off x="677334" y="637032"/>
            <a:ext cx="8596668" cy="1320800"/>
          </a:xfrm>
        </p:spPr>
        <p:txBody>
          <a:bodyPr/>
          <a:lstStyle/>
          <a:p>
            <a:r>
              <a:rPr lang="en-CA" dirty="0"/>
              <a:t>Cadastral Forum Committee (CF)</a:t>
            </a:r>
          </a:p>
        </p:txBody>
      </p:sp>
      <p:sp>
        <p:nvSpPr>
          <p:cNvPr id="3" name="Content Placeholder 2">
            <a:extLst>
              <a:ext uri="{FF2B5EF4-FFF2-40B4-BE49-F238E27FC236}">
                <a16:creationId xmlns:a16="http://schemas.microsoft.com/office/drawing/2014/main" id="{31AB818A-0E81-B36A-6C0E-F5192C1A7DEC}"/>
              </a:ext>
            </a:extLst>
          </p:cNvPr>
          <p:cNvSpPr>
            <a:spLocks noGrp="1"/>
          </p:cNvSpPr>
          <p:nvPr>
            <p:ph idx="1"/>
          </p:nvPr>
        </p:nvSpPr>
        <p:spPr>
          <a:xfrm>
            <a:off x="677334" y="1553497"/>
            <a:ext cx="8596668" cy="5122606"/>
          </a:xfrm>
        </p:spPr>
        <p:txBody>
          <a:bodyPr>
            <a:normAutofit/>
          </a:bodyPr>
          <a:lstStyle/>
          <a:p>
            <a:r>
              <a:rPr lang="en-US" dirty="0">
                <a:solidFill>
                  <a:schemeClr val="tx1"/>
                </a:solidFill>
              </a:rPr>
              <a:t>Purpose: To facilitate collaboration among provincial, territorial, and federal officials to address and resolve issues in cadastral survey systems, standards, and data integration, while monitoring emerging initiatives and case law to inform policy recommendations and support effective land administration.</a:t>
            </a:r>
          </a:p>
          <a:p>
            <a:r>
              <a:rPr lang="en-US" dirty="0">
                <a:solidFill>
                  <a:schemeClr val="tx1"/>
                </a:solidFill>
              </a:rPr>
              <a:t>Activities:</a:t>
            </a:r>
          </a:p>
          <a:p>
            <a:pPr lvl="1"/>
            <a:r>
              <a:rPr lang="en-US" dirty="0">
                <a:solidFill>
                  <a:schemeClr val="tx1"/>
                </a:solidFill>
              </a:rPr>
              <a:t>Analyze and monitor cadastral survey systems, standards, and legal developments to recommend solutions that improve land administration and align with national and international initiatives.</a:t>
            </a:r>
          </a:p>
          <a:p>
            <a:pPr lvl="1"/>
            <a:r>
              <a:rPr lang="en-US" dirty="0">
                <a:solidFill>
                  <a:schemeClr val="tx1"/>
                </a:solidFill>
              </a:rPr>
              <a:t>Promote ongoing education and collaboration among CCOG CF members on land administration trends, fostering knowledge-sharing beyond formal meetings</a:t>
            </a:r>
          </a:p>
          <a:p>
            <a:pPr lvl="1"/>
            <a:r>
              <a:rPr lang="en-US" dirty="0">
                <a:solidFill>
                  <a:schemeClr val="tx1"/>
                </a:solidFill>
              </a:rPr>
              <a:t>Promote and facilitate the adoption/conversion to North American Terrestrial Reference Frame of 2022 (NATRF2022) in Canada. </a:t>
            </a:r>
          </a:p>
          <a:p>
            <a:pPr lvl="1"/>
            <a:r>
              <a:rPr lang="en-US" dirty="0">
                <a:solidFill>
                  <a:schemeClr val="tx1"/>
                </a:solidFill>
              </a:rPr>
              <a:t>Maintain and replace destroyed monuments for the Centennial Monument Project</a:t>
            </a:r>
          </a:p>
          <a:p>
            <a:pPr lvl="1"/>
            <a:r>
              <a:rPr lang="en-US" dirty="0">
                <a:solidFill>
                  <a:schemeClr val="tx1"/>
                </a:solidFill>
              </a:rPr>
              <a:t>Update the Comparative Analysis of Land Administration Systems in Canada</a:t>
            </a:r>
            <a:endParaRPr lang="en-CA" dirty="0">
              <a:solidFill>
                <a:schemeClr val="tx1"/>
              </a:solidFill>
            </a:endParaRPr>
          </a:p>
        </p:txBody>
      </p:sp>
    </p:spTree>
    <p:extLst>
      <p:ext uri="{BB962C8B-B14F-4D97-AF65-F5344CB8AC3E}">
        <p14:creationId xmlns:p14="http://schemas.microsoft.com/office/powerpoint/2010/main" val="4161054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011BF1-3F45-6B1A-F8C0-68ADAA0BB6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F394EB-5109-8133-852B-113411618FA2}"/>
              </a:ext>
            </a:extLst>
          </p:cNvPr>
          <p:cNvSpPr>
            <a:spLocks noGrp="1"/>
          </p:cNvSpPr>
          <p:nvPr>
            <p:ph type="title"/>
          </p:nvPr>
        </p:nvSpPr>
        <p:spPr>
          <a:xfrm>
            <a:off x="395926" y="609600"/>
            <a:ext cx="9549352" cy="1320800"/>
          </a:xfrm>
        </p:spPr>
        <p:txBody>
          <a:bodyPr/>
          <a:lstStyle/>
          <a:p>
            <a:r>
              <a:rPr lang="en-CA" dirty="0"/>
              <a:t>GeoBase Steering Committee (GeoBase SC) </a:t>
            </a:r>
          </a:p>
        </p:txBody>
      </p:sp>
      <p:sp>
        <p:nvSpPr>
          <p:cNvPr id="3" name="Content Placeholder 2">
            <a:extLst>
              <a:ext uri="{FF2B5EF4-FFF2-40B4-BE49-F238E27FC236}">
                <a16:creationId xmlns:a16="http://schemas.microsoft.com/office/drawing/2014/main" id="{6FFCE234-8210-004F-33BA-E05ACB07CE0A}"/>
              </a:ext>
            </a:extLst>
          </p:cNvPr>
          <p:cNvSpPr>
            <a:spLocks noGrp="1"/>
          </p:cNvSpPr>
          <p:nvPr>
            <p:ph idx="1"/>
          </p:nvPr>
        </p:nvSpPr>
        <p:spPr>
          <a:xfrm>
            <a:off x="677334" y="1573161"/>
            <a:ext cx="8596668" cy="5132439"/>
          </a:xfrm>
        </p:spPr>
        <p:txBody>
          <a:bodyPr/>
          <a:lstStyle/>
          <a:p>
            <a:r>
              <a:rPr lang="en-US" dirty="0">
                <a:solidFill>
                  <a:schemeClr val="tx1"/>
                </a:solidFill>
              </a:rPr>
              <a:t>Purpose: </a:t>
            </a:r>
            <a:r>
              <a:rPr lang="en-US">
                <a:solidFill>
                  <a:schemeClr val="tx1"/>
                </a:solidFill>
              </a:rPr>
              <a:t>To provide consistent, up-to-date, national geospatial foundational data to support informed decision-making across various sectors, enabling analysis by geographic location for more effective actions, policies, and outcomes for governments, businesses, and individuals.</a:t>
            </a:r>
          </a:p>
          <a:p>
            <a:r>
              <a:rPr lang="en-US" dirty="0">
                <a:solidFill>
                  <a:schemeClr val="tx1"/>
                </a:solidFill>
              </a:rPr>
              <a:t>Activities:</a:t>
            </a:r>
          </a:p>
          <a:p>
            <a:pPr lvl="1"/>
            <a:r>
              <a:rPr lang="en-CA" dirty="0">
                <a:solidFill>
                  <a:schemeClr val="tx1"/>
                </a:solidFill>
              </a:rPr>
              <a:t>Continue to develop GeoBase Data Series Activities: Canadian </a:t>
            </a:r>
            <a:r>
              <a:rPr lang="en-CA" dirty="0" err="1">
                <a:solidFill>
                  <a:schemeClr val="tx1"/>
                </a:solidFill>
              </a:rPr>
              <a:t>Hydrospatial</a:t>
            </a:r>
            <a:r>
              <a:rPr lang="en-CA" dirty="0">
                <a:solidFill>
                  <a:schemeClr val="tx1"/>
                </a:solidFill>
              </a:rPr>
              <a:t> Network  (CHN) to CCOG vote, Medium-Resolution Digital Elevation Model (MRDEM) candidacy, and resolution of outstanding GeoBase Layer recommendations.</a:t>
            </a:r>
          </a:p>
          <a:p>
            <a:pPr lvl="1"/>
            <a:r>
              <a:rPr lang="en-CA" dirty="0">
                <a:solidFill>
                  <a:schemeClr val="tx1"/>
                </a:solidFill>
              </a:rPr>
              <a:t>Renew governance instruments – Collaborate with Governance WG: Update GeoBase SC Terms of Reference/Principles, policies and procedures (PPP) to align with modern geospatial ecosystem, emphasize collaboration, and recommend updates for CCOG approval.</a:t>
            </a:r>
          </a:p>
        </p:txBody>
      </p:sp>
    </p:spTree>
    <p:extLst>
      <p:ext uri="{BB962C8B-B14F-4D97-AF65-F5344CB8AC3E}">
        <p14:creationId xmlns:p14="http://schemas.microsoft.com/office/powerpoint/2010/main" val="3041127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7D63A1-185E-0D28-EC32-0FB0891F30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1E5EE8-4CF6-FEDD-8DAB-057CE94A1C48}"/>
              </a:ext>
            </a:extLst>
          </p:cNvPr>
          <p:cNvSpPr>
            <a:spLocks noGrp="1"/>
          </p:cNvSpPr>
          <p:nvPr>
            <p:ph type="title"/>
          </p:nvPr>
        </p:nvSpPr>
        <p:spPr/>
        <p:txBody>
          <a:bodyPr/>
          <a:lstStyle/>
          <a:p>
            <a:r>
              <a:rPr lang="en-CA" dirty="0"/>
              <a:t>Governance Working Group</a:t>
            </a:r>
          </a:p>
        </p:txBody>
      </p:sp>
      <p:sp>
        <p:nvSpPr>
          <p:cNvPr id="3" name="Content Placeholder 2">
            <a:extLst>
              <a:ext uri="{FF2B5EF4-FFF2-40B4-BE49-F238E27FC236}">
                <a16:creationId xmlns:a16="http://schemas.microsoft.com/office/drawing/2014/main" id="{756B0FCE-63CF-6F8C-C86A-28C8B3122ECC}"/>
              </a:ext>
            </a:extLst>
          </p:cNvPr>
          <p:cNvSpPr>
            <a:spLocks noGrp="1"/>
          </p:cNvSpPr>
          <p:nvPr>
            <p:ph idx="1"/>
          </p:nvPr>
        </p:nvSpPr>
        <p:spPr>
          <a:xfrm>
            <a:off x="677334" y="1582995"/>
            <a:ext cx="8596668" cy="4458368"/>
          </a:xfrm>
        </p:spPr>
        <p:txBody>
          <a:bodyPr/>
          <a:lstStyle/>
          <a:p>
            <a:r>
              <a:rPr lang="en-US" dirty="0">
                <a:solidFill>
                  <a:schemeClr val="tx1"/>
                </a:solidFill>
              </a:rPr>
              <a:t>Purpose: </a:t>
            </a:r>
            <a:r>
              <a:rPr lang="en-US">
                <a:solidFill>
                  <a:schemeClr val="tx1"/>
                </a:solidFill>
                <a:effectLst/>
              </a:rPr>
              <a:t>To facilitate/lead governance renewal, communications and engagement and work plans </a:t>
            </a:r>
            <a:endParaRPr lang="en-US">
              <a:solidFill>
                <a:schemeClr val="tx1"/>
              </a:solidFill>
            </a:endParaRPr>
          </a:p>
          <a:p>
            <a:r>
              <a:rPr lang="en-US" dirty="0">
                <a:solidFill>
                  <a:schemeClr val="tx1"/>
                </a:solidFill>
              </a:rPr>
              <a:t>Activities:</a:t>
            </a:r>
          </a:p>
          <a:p>
            <a:pPr lvl="1"/>
            <a:r>
              <a:rPr lang="en-US" dirty="0">
                <a:solidFill>
                  <a:schemeClr val="tx1"/>
                </a:solidFill>
              </a:rPr>
              <a:t>Renew governance: lead renewal of Accord </a:t>
            </a:r>
            <a:r>
              <a:rPr lang="en-US">
                <a:solidFill>
                  <a:schemeClr val="tx1"/>
                </a:solidFill>
              </a:rPr>
              <a:t>(2025) </a:t>
            </a:r>
            <a:r>
              <a:rPr lang="en-US" dirty="0">
                <a:solidFill>
                  <a:schemeClr val="tx1"/>
                </a:solidFill>
              </a:rPr>
              <a:t>and support refresh of associated governance instruments as needed (e.g. WG </a:t>
            </a:r>
            <a:r>
              <a:rPr lang="en-US" dirty="0" err="1">
                <a:solidFill>
                  <a:schemeClr val="tx1"/>
                </a:solidFill>
              </a:rPr>
              <a:t>ToR</a:t>
            </a:r>
            <a:r>
              <a:rPr lang="en-US" dirty="0">
                <a:solidFill>
                  <a:schemeClr val="tx1"/>
                </a:solidFill>
              </a:rPr>
              <a:t>, </a:t>
            </a:r>
            <a:r>
              <a:rPr lang="en-US" dirty="0" err="1">
                <a:solidFill>
                  <a:schemeClr val="tx1"/>
                </a:solidFill>
              </a:rPr>
              <a:t>etc</a:t>
            </a:r>
            <a:r>
              <a:rPr lang="en-US" dirty="0">
                <a:solidFill>
                  <a:schemeClr val="tx1"/>
                </a:solidFill>
              </a:rPr>
              <a:t>)</a:t>
            </a:r>
          </a:p>
          <a:p>
            <a:pPr lvl="2"/>
            <a:r>
              <a:rPr lang="en-US" sz="1600" dirty="0">
                <a:solidFill>
                  <a:schemeClr val="tx1"/>
                </a:solidFill>
              </a:rPr>
              <a:t>Identify and establish plan to fill any gaps in governance/policy instruments </a:t>
            </a:r>
          </a:p>
          <a:p>
            <a:pPr lvl="1"/>
            <a:r>
              <a:rPr lang="en-US" dirty="0">
                <a:solidFill>
                  <a:schemeClr val="tx1"/>
                </a:solidFill>
              </a:rPr>
              <a:t>Monitor WG and TT activities in support of work plan delivery</a:t>
            </a:r>
          </a:p>
          <a:p>
            <a:pPr lvl="1"/>
            <a:r>
              <a:rPr lang="en-US" dirty="0">
                <a:solidFill>
                  <a:schemeClr val="tx1"/>
                </a:solidFill>
              </a:rPr>
              <a:t>Facilitate CCOG communications and stakeholder/partner engagement </a:t>
            </a:r>
            <a:endParaRPr lang="en-CA" dirty="0">
              <a:solidFill>
                <a:schemeClr val="tx1"/>
              </a:solidFill>
            </a:endParaRPr>
          </a:p>
        </p:txBody>
      </p:sp>
    </p:spTree>
    <p:extLst>
      <p:ext uri="{BB962C8B-B14F-4D97-AF65-F5344CB8AC3E}">
        <p14:creationId xmlns:p14="http://schemas.microsoft.com/office/powerpoint/2010/main" val="2044131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0BD3506-FF34-EDAD-91C1-E0C579DE86F5}"/>
              </a:ext>
            </a:extLst>
          </p:cNvPr>
          <p:cNvSpPr>
            <a:spLocks noGrp="1"/>
          </p:cNvSpPr>
          <p:nvPr>
            <p:ph type="ctrTitle"/>
          </p:nvPr>
        </p:nvSpPr>
        <p:spPr/>
        <p:txBody>
          <a:bodyPr anchor="t"/>
          <a:lstStyle/>
          <a:p>
            <a:pPr algn="ctr"/>
            <a:r>
              <a:rPr lang="en-CA" dirty="0"/>
              <a:t>Task Teams </a:t>
            </a:r>
          </a:p>
        </p:txBody>
      </p:sp>
      <p:sp>
        <p:nvSpPr>
          <p:cNvPr id="5" name="Subtitle 4">
            <a:extLst>
              <a:ext uri="{FF2B5EF4-FFF2-40B4-BE49-F238E27FC236}">
                <a16:creationId xmlns:a16="http://schemas.microsoft.com/office/drawing/2014/main" id="{011833D4-735B-AC73-02C1-367AF6564A76}"/>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3021102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408763-8922-528A-302C-B3C5FBD709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E1444B-3DB5-E3CC-755A-59DB5960FF53}"/>
              </a:ext>
            </a:extLst>
          </p:cNvPr>
          <p:cNvSpPr>
            <a:spLocks noGrp="1"/>
          </p:cNvSpPr>
          <p:nvPr>
            <p:ph type="title"/>
          </p:nvPr>
        </p:nvSpPr>
        <p:spPr/>
        <p:txBody>
          <a:bodyPr/>
          <a:lstStyle/>
          <a:p>
            <a:r>
              <a:rPr lang="en-CA" dirty="0"/>
              <a:t>Geo.ca </a:t>
            </a:r>
          </a:p>
        </p:txBody>
      </p:sp>
      <p:sp>
        <p:nvSpPr>
          <p:cNvPr id="3" name="Content Placeholder 2">
            <a:extLst>
              <a:ext uri="{FF2B5EF4-FFF2-40B4-BE49-F238E27FC236}">
                <a16:creationId xmlns:a16="http://schemas.microsoft.com/office/drawing/2014/main" id="{0D900DA6-078B-A00B-8176-A47C3FF5F4D5}"/>
              </a:ext>
            </a:extLst>
          </p:cNvPr>
          <p:cNvSpPr>
            <a:spLocks noGrp="1"/>
          </p:cNvSpPr>
          <p:nvPr>
            <p:ph idx="1"/>
          </p:nvPr>
        </p:nvSpPr>
        <p:spPr/>
        <p:txBody>
          <a:bodyPr/>
          <a:lstStyle/>
          <a:p>
            <a:r>
              <a:rPr lang="en-US" dirty="0">
                <a:solidFill>
                  <a:schemeClr val="tx1"/>
                </a:solidFill>
              </a:rPr>
              <a:t>Purpose: To provide foundational, authoritative geospatial data and information in a coordinated, collaborative manner across Canada to serve the needs of Canada’s citizens and contribute to Canada’s social, economic and environmental well-being</a:t>
            </a:r>
          </a:p>
          <a:p>
            <a:r>
              <a:rPr lang="en-US" dirty="0">
                <a:solidFill>
                  <a:schemeClr val="tx1"/>
                </a:solidFill>
              </a:rPr>
              <a:t>Activities:</a:t>
            </a:r>
          </a:p>
          <a:p>
            <a:pPr lvl="1"/>
            <a:r>
              <a:rPr lang="en-US" dirty="0">
                <a:solidFill>
                  <a:schemeClr val="tx1"/>
                </a:solidFill>
              </a:rPr>
              <a:t>Identify and develop new themes for Communities to support P/T needs. </a:t>
            </a:r>
          </a:p>
          <a:p>
            <a:pPr lvl="1"/>
            <a:r>
              <a:rPr lang="en-US" dirty="0">
                <a:solidFill>
                  <a:schemeClr val="tx1"/>
                </a:solidFill>
              </a:rPr>
              <a:t>Develop and curate theme-based content and products to address the needs of communities and support provincial/territorial requirements.</a:t>
            </a:r>
            <a:endParaRPr lang="en-CA" dirty="0">
              <a:solidFill>
                <a:schemeClr val="tx1"/>
              </a:solidFill>
            </a:endParaRPr>
          </a:p>
        </p:txBody>
      </p:sp>
    </p:spTree>
    <p:extLst>
      <p:ext uri="{BB962C8B-B14F-4D97-AF65-F5344CB8AC3E}">
        <p14:creationId xmlns:p14="http://schemas.microsoft.com/office/powerpoint/2010/main" val="3092571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42949C-C22F-6E59-12B5-BFC903B5AF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22DF70-81D6-D5BF-B8B1-308E6F9F9384}"/>
              </a:ext>
            </a:extLst>
          </p:cNvPr>
          <p:cNvSpPr>
            <a:spLocks noGrp="1"/>
          </p:cNvSpPr>
          <p:nvPr>
            <p:ph type="title"/>
          </p:nvPr>
        </p:nvSpPr>
        <p:spPr/>
        <p:txBody>
          <a:bodyPr/>
          <a:lstStyle/>
          <a:p>
            <a:r>
              <a:rPr lang="en-US" dirty="0"/>
              <a:t>Risk Reduction, Response and Recovery (R4)</a:t>
            </a:r>
            <a:endParaRPr lang="en-CA" dirty="0">
              <a:solidFill>
                <a:srgbClr val="FF0000"/>
              </a:solidFill>
            </a:endParaRPr>
          </a:p>
        </p:txBody>
      </p:sp>
      <p:sp>
        <p:nvSpPr>
          <p:cNvPr id="3" name="Content Placeholder 2">
            <a:extLst>
              <a:ext uri="{FF2B5EF4-FFF2-40B4-BE49-F238E27FC236}">
                <a16:creationId xmlns:a16="http://schemas.microsoft.com/office/drawing/2014/main" id="{542BCA69-0E90-B962-E3C1-008386708DF2}"/>
              </a:ext>
            </a:extLst>
          </p:cNvPr>
          <p:cNvSpPr>
            <a:spLocks noGrp="1"/>
          </p:cNvSpPr>
          <p:nvPr>
            <p:ph idx="1"/>
          </p:nvPr>
        </p:nvSpPr>
        <p:spPr/>
        <p:txBody>
          <a:bodyPr>
            <a:normAutofit fontScale="92500" lnSpcReduction="10000"/>
          </a:bodyPr>
          <a:lstStyle/>
          <a:p>
            <a:r>
              <a:rPr lang="en-US" dirty="0">
                <a:solidFill>
                  <a:schemeClr val="tx1"/>
                </a:solidFill>
              </a:rPr>
              <a:t>Purpose: </a:t>
            </a:r>
            <a:r>
              <a:rPr lang="en-US">
                <a:solidFill>
                  <a:schemeClr val="tx1"/>
                </a:solidFill>
              </a:rPr>
              <a:t>To improve national data collections, share best practices, leverage standards and align collaborations, infrastructure and systems to consistently and seamlessly deliver geospatial data and services at the time of need, for disaster risk reduction (DRR) and emergency management (EM)</a:t>
            </a:r>
          </a:p>
          <a:p>
            <a:r>
              <a:rPr lang="en-US" dirty="0">
                <a:solidFill>
                  <a:schemeClr val="tx1"/>
                </a:solidFill>
              </a:rPr>
              <a:t>Activities:</a:t>
            </a:r>
          </a:p>
          <a:p>
            <a:pPr lvl="1"/>
            <a:r>
              <a:rPr lang="en-US" dirty="0">
                <a:solidFill>
                  <a:schemeClr val="tx1"/>
                </a:solidFill>
              </a:rPr>
              <a:t>Define set of actions from Annual General Meeting workshop outcomes </a:t>
            </a:r>
          </a:p>
          <a:p>
            <a:pPr lvl="1"/>
            <a:r>
              <a:rPr lang="en-US" dirty="0">
                <a:solidFill>
                  <a:schemeClr val="tx1"/>
                </a:solidFill>
              </a:rPr>
              <a:t>Complete at least 1 prototyping activity over the upcoming year </a:t>
            </a:r>
          </a:p>
          <a:p>
            <a:pPr lvl="1"/>
            <a:r>
              <a:rPr lang="en-US" dirty="0">
                <a:solidFill>
                  <a:schemeClr val="tx1"/>
                </a:solidFill>
              </a:rPr>
              <a:t>Begin discussions on what desired best practices are </a:t>
            </a:r>
          </a:p>
          <a:p>
            <a:pPr lvl="1"/>
            <a:r>
              <a:rPr lang="en-US" dirty="0">
                <a:solidFill>
                  <a:schemeClr val="tx1"/>
                </a:solidFill>
              </a:rPr>
              <a:t>Fostering collaboration between geomatics and public safety / emergency management communities </a:t>
            </a:r>
          </a:p>
          <a:p>
            <a:pPr lvl="1"/>
            <a:r>
              <a:rPr lang="en-US" dirty="0">
                <a:solidFill>
                  <a:schemeClr val="tx1"/>
                </a:solidFill>
              </a:rPr>
              <a:t>Develop a Geospatial Interoperability Framework for Emergency Management: to provide guidelines that Canada’s emergency professionals can follow to maximize discovery, access, sharing and use of geospatial information for emergency management</a:t>
            </a:r>
            <a:r>
              <a:rPr lang="en-US" dirty="0"/>
              <a:t>.</a:t>
            </a:r>
            <a:endParaRPr lang="en-CA" dirty="0"/>
          </a:p>
        </p:txBody>
      </p:sp>
    </p:spTree>
    <p:extLst>
      <p:ext uri="{BB962C8B-B14F-4D97-AF65-F5344CB8AC3E}">
        <p14:creationId xmlns:p14="http://schemas.microsoft.com/office/powerpoint/2010/main" val="152165816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E52126E5E8AF44EB00209A6D1EA3E13" ma:contentTypeVersion="8" ma:contentTypeDescription="Create a new document." ma:contentTypeScope="" ma:versionID="9d49a8f7995699c5cd8f821a8aa19c8e">
  <xsd:schema xmlns:xsd="http://www.w3.org/2001/XMLSchema" xmlns:xs="http://www.w3.org/2001/XMLSchema" xmlns:p="http://schemas.microsoft.com/office/2006/metadata/properties" xmlns:ns2="1fec0e83-9f24-46ce-8a51-ae41f1611437" xmlns:ns3="23eddd3b-00bf-4154-ad9c-38d31abcdd4d" targetNamespace="http://schemas.microsoft.com/office/2006/metadata/properties" ma:root="true" ma:fieldsID="2c323dfa1c93a52c06093c537a6f142f" ns2:_="" ns3:_="">
    <xsd:import namespace="1fec0e83-9f24-46ce-8a51-ae41f1611437"/>
    <xsd:import namespace="23eddd3b-00bf-4154-ad9c-38d31abcdd4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ec0e83-9f24-46ce-8a51-ae41f16114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eddd3b-00bf-4154-ad9c-38d31abcdd4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9A68D2-6CEC-475C-B9C9-83570AC74BD7}">
  <ds:schemaRefs>
    <ds:schemaRef ds:uri="http://schemas.microsoft.com/sharepoint/v3/contenttype/forms"/>
  </ds:schemaRefs>
</ds:datastoreItem>
</file>

<file path=customXml/itemProps2.xml><?xml version="1.0" encoding="utf-8"?>
<ds:datastoreItem xmlns:ds="http://schemas.openxmlformats.org/officeDocument/2006/customXml" ds:itemID="{A2446B40-7888-44FA-8DFA-734B05FCBB68}">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1fec0e83-9f24-46ce-8a51-ae41f1611437"/>
    <ds:schemaRef ds:uri="23eddd3b-00bf-4154-ad9c-38d31abcdd4d"/>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DA54D32-E55F-43DA-8B1F-429B9976A2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ec0e83-9f24-46ce-8a51-ae41f1611437"/>
    <ds:schemaRef ds:uri="23eddd3b-00bf-4154-ad9c-38d31abcdd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219619fd-75dc-48cb-820d-8f683a95dd8b}" enabled="1" method="Privileged" siteId="{05c95b33-90ca-49d5-b644-288b930b912b}" removed="0"/>
</clbl:labelList>
</file>

<file path=docProps/app.xml><?xml version="1.0" encoding="utf-8"?>
<Properties xmlns="http://schemas.openxmlformats.org/officeDocument/2006/extended-properties" xmlns:vt="http://schemas.openxmlformats.org/officeDocument/2006/docPropsVTypes">
  <Template>Facet</Template>
  <TotalTime>3700</TotalTime>
  <Words>978</Words>
  <Application>Microsoft Office PowerPoint</Application>
  <PresentationFormat>Widescreen</PresentationFormat>
  <Paragraphs>61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Trebuchet MS</vt:lpstr>
      <vt:lpstr>Wingdings 3</vt:lpstr>
      <vt:lpstr>Facet</vt:lpstr>
      <vt:lpstr>Canadian Council on Geomatics (CCOG) Work plan  2025-2026</vt:lpstr>
      <vt:lpstr>Working Groups</vt:lpstr>
      <vt:lpstr>Canadian Geodetic Reference System Committee (CGRSC)</vt:lpstr>
      <vt:lpstr>Cadastral Forum Committee (CF)</vt:lpstr>
      <vt:lpstr>GeoBase Steering Committee (GeoBase SC) </vt:lpstr>
      <vt:lpstr>Governance Working Group</vt:lpstr>
      <vt:lpstr>Task Teams </vt:lpstr>
      <vt:lpstr>Geo.ca </vt:lpstr>
      <vt:lpstr>Risk Reduction, Response and Recovery (R4)</vt:lpstr>
      <vt:lpstr>Standards</vt:lpstr>
      <vt:lpstr>Technologies   </vt:lpstr>
      <vt:lpstr>Next Generation 9-1-1 (NG-911)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Lamirande, Brigitte</dc:creator>
  <cp:lastModifiedBy>Hirschkorn, Kristine (she, her | elle, elle)</cp:lastModifiedBy>
  <cp:revision>56</cp:revision>
  <dcterms:created xsi:type="dcterms:W3CDTF">2024-10-31T13:42:37Z</dcterms:created>
  <dcterms:modified xsi:type="dcterms:W3CDTF">2024-12-20T16:19:52Z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Facet:9</vt:lpwstr>
  </property>
  <property fmtid="{D5CDD505-2E9C-101B-9397-08002B2CF9AE}" pid="3" name="ClassificationContentMarkingHeaderText">
    <vt:lpwstr>UNCLASSIFIED - NON CLASSIFIÉ</vt:lpwstr>
  </property>
  <property fmtid="{D5CDD505-2E9C-101B-9397-08002B2CF9AE}" pid="4" name="ContentTypeId">
    <vt:lpwstr>0x0101005E52126E5E8AF44EB00209A6D1EA3E13</vt:lpwstr>
  </property>
</Properties>
</file>